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350" r:id="rId1"/>
    <p:sldMasterId id="2147485355" r:id="rId2"/>
    <p:sldMasterId id="2147485360" r:id="rId3"/>
    <p:sldMasterId id="2147485365" r:id="rId4"/>
    <p:sldMasterId id="2147485367" r:id="rId5"/>
  </p:sldMasterIdLst>
  <p:notesMasterIdLst>
    <p:notesMasterId r:id="rId22"/>
  </p:notesMasterIdLst>
  <p:handoutMasterIdLst>
    <p:handoutMasterId r:id="rId23"/>
  </p:handoutMasterIdLst>
  <p:sldIdLst>
    <p:sldId id="271" r:id="rId6"/>
    <p:sldId id="377" r:id="rId7"/>
    <p:sldId id="378" r:id="rId8"/>
    <p:sldId id="379" r:id="rId9"/>
    <p:sldId id="381" r:id="rId10"/>
    <p:sldId id="382" r:id="rId11"/>
    <p:sldId id="383" r:id="rId12"/>
    <p:sldId id="384" r:id="rId13"/>
    <p:sldId id="385" r:id="rId14"/>
    <p:sldId id="386" r:id="rId15"/>
    <p:sldId id="387" r:id="rId16"/>
    <p:sldId id="388" r:id="rId17"/>
    <p:sldId id="389" r:id="rId18"/>
    <p:sldId id="390" r:id="rId19"/>
    <p:sldId id="391" r:id="rId20"/>
    <p:sldId id="376" r:id="rId21"/>
  </p:sldIdLst>
  <p:sldSz cx="9144000" cy="6858000" type="screen4x3"/>
  <p:notesSz cx="6797675" cy="9926638"/>
  <p:custDataLst>
    <p:tags r:id="rId24"/>
  </p:custDataLst>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THALIE HERVE" initials="NH" lastIdx="7" clrIdx="6"/>
  <p:cmAuthor id="1" name="Yves HASSAN" initials="" lastIdx="2" clrIdx="0"/>
  <p:cmAuthor id="8" name="AGNES POUSSIN" initials="AP" lastIdx="3" clrIdx="7"/>
  <p:cmAuthor id="2" name="Nicolas GINSBURGER " initials="" lastIdx="2" clrIdx="1"/>
  <p:cmAuthor id="3" name="LENA GRIFFOUX" initials="" lastIdx="1" clrIdx="2"/>
  <p:cmAuthor id="4" name="MATHILDE LEUCCI" initials="" lastIdx="10" clrIdx="3"/>
  <p:cmAuthor id="5" name="NATHALIE HERVE" initials="" lastIdx="5" clrIdx="4"/>
  <p:cmAuthor id="6" name="MARIE CARMEN DOMINGUES" initials="MCD" lastIdx="13"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E65"/>
    <a:srgbClr val="575757"/>
    <a:srgbClr val="B5855D"/>
    <a:srgbClr val="FF6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1" autoAdjust="0"/>
    <p:restoredTop sz="94824"/>
  </p:normalViewPr>
  <p:slideViewPr>
    <p:cSldViewPr snapToGrid="0" snapToObjects="1">
      <p:cViewPr varScale="1">
        <p:scale>
          <a:sx n="106" d="100"/>
          <a:sy n="106" d="100"/>
        </p:scale>
        <p:origin x="1752"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39" d="100"/>
          <a:sy n="139" d="100"/>
        </p:scale>
        <p:origin x="369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6CCB79-8A33-C942-A58D-38B8A854443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7049163B-3475-3B4B-ACBA-8910429C9A5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12AD775-2BC8-4BEC-82B1-6A1A652D172A}" type="datetimeFigureOut">
              <a:rPr lang="fr-FR"/>
              <a:pPr>
                <a:defRPr/>
              </a:pPr>
              <a:t>25/11/2021</a:t>
            </a:fld>
            <a:endParaRPr lang="fr-FR" dirty="0"/>
          </a:p>
        </p:txBody>
      </p:sp>
      <p:sp>
        <p:nvSpPr>
          <p:cNvPr id="4" name="Espace réservé du pied de page 3">
            <a:extLst>
              <a:ext uri="{FF2B5EF4-FFF2-40B4-BE49-F238E27FC236}">
                <a16:creationId xmlns:a16="http://schemas.microsoft.com/office/drawing/2014/main" id="{0F392004-BA07-264F-90AE-71B956FE63E4}"/>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CE3FA77B-61CB-E44C-8836-50BFA1F49EF8}"/>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BB1404E-31C9-415C-B256-08F8C58F61DE}"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06C8DB4-7177-2B4E-883A-43FF4BB2D73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6ED1FBF3-A484-4142-A129-ED8994A6929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64AA4E7-F1E0-4DFE-B1AC-AA5A5C7B24E8}" type="datetimeFigureOut">
              <a:rPr lang="fr-FR"/>
              <a:pPr>
                <a:defRPr/>
              </a:pPr>
              <a:t>25/11/2021</a:t>
            </a:fld>
            <a:endParaRPr lang="fr-FR" dirty="0"/>
          </a:p>
        </p:txBody>
      </p:sp>
      <p:sp>
        <p:nvSpPr>
          <p:cNvPr id="4" name="Espace réservé de l'image des diapositives 3">
            <a:extLst>
              <a:ext uri="{FF2B5EF4-FFF2-40B4-BE49-F238E27FC236}">
                <a16:creationId xmlns:a16="http://schemas.microsoft.com/office/drawing/2014/main" id="{1B68E938-5AAE-8049-B896-91348931DED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a:extLst>
              <a:ext uri="{FF2B5EF4-FFF2-40B4-BE49-F238E27FC236}">
                <a16:creationId xmlns:a16="http://schemas.microsoft.com/office/drawing/2014/main" id="{9B3A461E-9E37-534C-8D10-6AF1123CE6DC}"/>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CFB99183-AA41-D647-8EBE-155DAAADDBE5}"/>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264DF113-D66D-804C-8FF3-6C519760390A}"/>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227F46-D76A-42D1-92BE-C7B8218A214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3200D-8AFB-4CC6-A37D-823A69688638}" type="slidenum">
              <a:rPr lang="fr-FR" altLang="fr-FR" smtClean="0"/>
              <a:pPr>
                <a:spcBef>
                  <a:spcPct val="0"/>
                </a:spcBef>
              </a:pPr>
              <a:t>2</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FF6C1A"/>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6C1A"/>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id="{61E5B1E6-21B9-D742-ADDA-A93AD89D11D1}"/>
              </a:ext>
            </a:extLst>
          </p:cNvPr>
          <p:cNvSpPr>
            <a:spLocks noGrp="1"/>
          </p:cNvSpPr>
          <p:nvPr>
            <p:ph type="sldNum" sz="quarter" idx="14"/>
          </p:nvPr>
        </p:nvSpPr>
        <p:spPr/>
        <p:txBody>
          <a:bodyPr/>
          <a:lstStyle>
            <a:lvl1pPr defTabSz="457200">
              <a:defRPr/>
            </a:lvl1pPr>
          </a:lstStyle>
          <a:p>
            <a:pPr>
              <a:defRPr/>
            </a:pPr>
            <a:fld id="{98C9CFD6-00A8-493E-BD4E-159DB141F16F}" type="slidenum">
              <a:rPr lang="fr-FR" altLang="fr-FR"/>
              <a:pPr>
                <a:defRPr/>
              </a:pPr>
              <a:t>‹N°›</a:t>
            </a:fld>
            <a:endParaRPr lang="fr-FR" altLang="fr-FR"/>
          </a:p>
        </p:txBody>
      </p:sp>
    </p:spTree>
    <p:extLst>
      <p:ext uri="{BB962C8B-B14F-4D97-AF65-F5344CB8AC3E}">
        <p14:creationId xmlns:p14="http://schemas.microsoft.com/office/powerpoint/2010/main" val="155644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2" name="Imag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90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95F09C29-A22B-524D-B635-C69ABAE198CA}"/>
              </a:ext>
            </a:extLst>
          </p:cNvPr>
          <p:cNvSpPr txBox="1">
            <a:spLocks/>
          </p:cNvSpPr>
          <p:nvPr userDrawn="1"/>
        </p:nvSpPr>
        <p:spPr>
          <a:xfrm>
            <a:off x="2374900" y="6034088"/>
            <a:ext cx="4619625" cy="677862"/>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dirty="0">
              <a:solidFill>
                <a:srgbClr val="1B8ED9"/>
              </a:solidFill>
            </a:endParaRPr>
          </a:p>
          <a:p>
            <a:pPr>
              <a:lnSpc>
                <a:spcPts val="1320"/>
              </a:lnSpc>
              <a:defRPr/>
            </a:pPr>
            <a:endParaRPr lang="fr-FR" dirty="0">
              <a:solidFill>
                <a:prstClr val="black">
                  <a:lumMod val="75000"/>
                  <a:lumOff val="25000"/>
                </a:prstClr>
              </a:solidFill>
            </a:endParaRPr>
          </a:p>
          <a:p>
            <a:pPr>
              <a:defRPr/>
            </a:pPr>
            <a:endParaRPr lang="fr-FR" dirty="0">
              <a:solidFill>
                <a:prstClr val="black">
                  <a:tint val="75000"/>
                </a:prstClr>
              </a:solidFill>
            </a:endParaRPr>
          </a:p>
        </p:txBody>
      </p:sp>
      <p:pic>
        <p:nvPicPr>
          <p:cNvPr id="3" name="Imag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40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FF6C1A"/>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6C1A"/>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id="{059BBE87-F1BB-9647-86CB-4EEB5B8CB158}"/>
              </a:ext>
            </a:extLst>
          </p:cNvPr>
          <p:cNvSpPr>
            <a:spLocks noGrp="1"/>
          </p:cNvSpPr>
          <p:nvPr>
            <p:ph type="sldNum" sz="quarter" idx="10"/>
          </p:nvPr>
        </p:nvSpPr>
        <p:spPr/>
        <p:txBody>
          <a:bodyPr/>
          <a:lstStyle>
            <a:lvl1pPr defTabSz="457200">
              <a:defRPr/>
            </a:lvl1pPr>
          </a:lstStyle>
          <a:p>
            <a:pPr>
              <a:defRPr/>
            </a:pPr>
            <a:fld id="{B2F5248B-270D-4D7A-A4B4-D6F8DE2F1A66}" type="slidenum">
              <a:rPr lang="fr-FR" altLang="fr-FR"/>
              <a:pPr>
                <a:defRPr/>
              </a:pPr>
              <a:t>‹N°›</a:t>
            </a:fld>
            <a:endParaRPr lang="fr-FR" altLang="fr-FR"/>
          </a:p>
        </p:txBody>
      </p:sp>
    </p:spTree>
    <p:extLst>
      <p:ext uri="{BB962C8B-B14F-4D97-AF65-F5344CB8AC3E}">
        <p14:creationId xmlns:p14="http://schemas.microsoft.com/office/powerpoint/2010/main" val="357606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FF6C1A"/>
              </a:buClr>
              <a:defRPr>
                <a:solidFill>
                  <a:srgbClr val="000000"/>
                </a:solidFill>
              </a:defRPr>
            </a:lvl1pPr>
          </a:lstStyle>
          <a:p>
            <a:pPr lvl="0"/>
            <a:r>
              <a:rPr lang="fr-FR" dirty="0"/>
              <a:t>Modifiez les styles du texte du masque</a:t>
            </a:r>
          </a:p>
        </p:txBody>
      </p:sp>
      <p:sp>
        <p:nvSpPr>
          <p:cNvPr id="4" name="Espace réservé du numéro de diapositive 5">
            <a:extLst>
              <a:ext uri="{FF2B5EF4-FFF2-40B4-BE49-F238E27FC236}">
                <a16:creationId xmlns:a16="http://schemas.microsoft.com/office/drawing/2014/main" id="{3FF2F4B0-7ADD-5849-AE37-33EF31187667}"/>
              </a:ext>
            </a:extLst>
          </p:cNvPr>
          <p:cNvSpPr>
            <a:spLocks noGrp="1"/>
          </p:cNvSpPr>
          <p:nvPr>
            <p:ph type="sldNum" sz="quarter" idx="14"/>
          </p:nvPr>
        </p:nvSpPr>
        <p:spPr/>
        <p:txBody>
          <a:bodyPr/>
          <a:lstStyle>
            <a:lvl1pPr defTabSz="457200">
              <a:defRPr/>
            </a:lvl1pPr>
          </a:lstStyle>
          <a:p>
            <a:pPr>
              <a:defRPr/>
            </a:pPr>
            <a:fld id="{18FC3B39-58CF-4B8A-8D84-2A8E03A817AC}" type="slidenum">
              <a:rPr lang="fr-FR" altLang="fr-FR"/>
              <a:pPr>
                <a:defRPr/>
              </a:pPr>
              <a:t>‹N°›</a:t>
            </a:fld>
            <a:endParaRPr lang="fr-FR" altLang="fr-FR"/>
          </a:p>
        </p:txBody>
      </p:sp>
    </p:spTree>
    <p:extLst>
      <p:ext uri="{BB962C8B-B14F-4D97-AF65-F5344CB8AC3E}">
        <p14:creationId xmlns:p14="http://schemas.microsoft.com/office/powerpoint/2010/main" val="48407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u numéro de diapositive 5">
            <a:extLst>
              <a:ext uri="{FF2B5EF4-FFF2-40B4-BE49-F238E27FC236}">
                <a16:creationId xmlns:a16="http://schemas.microsoft.com/office/drawing/2014/main" id="{0776C76D-B063-FF46-AEB9-B8857C31C113}"/>
              </a:ext>
            </a:extLst>
          </p:cNvPr>
          <p:cNvSpPr>
            <a:spLocks noGrp="1"/>
          </p:cNvSpPr>
          <p:nvPr>
            <p:ph type="sldNum" sz="quarter" idx="10"/>
          </p:nvPr>
        </p:nvSpPr>
        <p:spPr/>
        <p:txBody>
          <a:bodyPr/>
          <a:lstStyle>
            <a:lvl1pPr defTabSz="457200">
              <a:defRPr/>
            </a:lvl1pPr>
          </a:lstStyle>
          <a:p>
            <a:pPr>
              <a:defRPr/>
            </a:pPr>
            <a:fld id="{2FF7B76C-A421-4A0A-BACB-C188B490AD13}" type="slidenum">
              <a:rPr lang="fr-FR" altLang="fr-FR"/>
              <a:pPr>
                <a:defRPr/>
              </a:pPr>
              <a:t>‹N°›</a:t>
            </a:fld>
            <a:endParaRPr lang="fr-FR" altLang="fr-FR"/>
          </a:p>
        </p:txBody>
      </p:sp>
    </p:spTree>
    <p:extLst>
      <p:ext uri="{BB962C8B-B14F-4D97-AF65-F5344CB8AC3E}">
        <p14:creationId xmlns:p14="http://schemas.microsoft.com/office/powerpoint/2010/main" val="264555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3C3F5"/>
                </a:solidFill>
              </a:defRPr>
            </a:lvl1pPr>
            <a:lvl2pPr marL="627063" marR="0" indent="-169863" algn="l" defTabSz="457200" rtl="0" eaLnBrk="1" fontAlgn="auto" latinLnBrk="0" hangingPunct="1">
              <a:lnSpc>
                <a:spcPct val="100000"/>
              </a:lnSpc>
              <a:spcBef>
                <a:spcPct val="20000"/>
              </a:spcBef>
              <a:spcAft>
                <a:spcPts val="0"/>
              </a:spcAft>
              <a:buClr>
                <a:srgbClr val="63C3F5"/>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3C3F5"/>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id="{034A97C7-6BE7-404C-ACAD-CC3FE13E550A}"/>
              </a:ext>
            </a:extLst>
          </p:cNvPr>
          <p:cNvSpPr>
            <a:spLocks noGrp="1"/>
          </p:cNvSpPr>
          <p:nvPr>
            <p:ph type="sldNum" sz="quarter" idx="14"/>
          </p:nvPr>
        </p:nvSpPr>
        <p:spPr/>
        <p:txBody>
          <a:bodyPr/>
          <a:lstStyle>
            <a:lvl1pPr defTabSz="457200">
              <a:defRPr/>
            </a:lvl1pPr>
          </a:lstStyle>
          <a:p>
            <a:pPr>
              <a:defRPr/>
            </a:pPr>
            <a:fld id="{459F11E8-9101-4442-B1FF-660C94E40DC7}" type="slidenum">
              <a:rPr lang="fr-FR" altLang="fr-FR"/>
              <a:pPr>
                <a:defRPr/>
              </a:pPr>
              <a:t>‹N°›</a:t>
            </a:fld>
            <a:endParaRPr lang="fr-FR" altLang="fr-FR"/>
          </a:p>
        </p:txBody>
      </p:sp>
    </p:spTree>
    <p:extLst>
      <p:ext uri="{BB962C8B-B14F-4D97-AF65-F5344CB8AC3E}">
        <p14:creationId xmlns:p14="http://schemas.microsoft.com/office/powerpoint/2010/main" val="157625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3C3F5"/>
                </a:solidFill>
              </a:defRPr>
            </a:lvl1pPr>
            <a:lvl2pPr marL="627063" marR="0" indent="-169863" algn="l" defTabSz="457200" rtl="0" eaLnBrk="1" fontAlgn="auto" latinLnBrk="0" hangingPunct="1">
              <a:lnSpc>
                <a:spcPct val="100000"/>
              </a:lnSpc>
              <a:spcBef>
                <a:spcPct val="20000"/>
              </a:spcBef>
              <a:spcAft>
                <a:spcPts val="0"/>
              </a:spcAft>
              <a:buClr>
                <a:srgbClr val="63C3F5"/>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3C3F5"/>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id="{CD944A49-6BF6-3340-BB71-CDA96ECB4268}"/>
              </a:ext>
            </a:extLst>
          </p:cNvPr>
          <p:cNvSpPr>
            <a:spLocks noGrp="1"/>
          </p:cNvSpPr>
          <p:nvPr>
            <p:ph type="sldNum" sz="quarter" idx="10"/>
          </p:nvPr>
        </p:nvSpPr>
        <p:spPr/>
        <p:txBody>
          <a:bodyPr/>
          <a:lstStyle>
            <a:lvl1pPr defTabSz="457200">
              <a:defRPr/>
            </a:lvl1pPr>
          </a:lstStyle>
          <a:p>
            <a:pPr>
              <a:defRPr/>
            </a:pPr>
            <a:fld id="{98021441-4F3F-4AE2-B179-0135FFB0D88C}" type="slidenum">
              <a:rPr lang="fr-FR" altLang="fr-FR"/>
              <a:pPr>
                <a:defRPr/>
              </a:pPr>
              <a:t>‹N°›</a:t>
            </a:fld>
            <a:endParaRPr lang="fr-FR" altLang="fr-FR"/>
          </a:p>
        </p:txBody>
      </p:sp>
    </p:spTree>
    <p:extLst>
      <p:ext uri="{BB962C8B-B14F-4D97-AF65-F5344CB8AC3E}">
        <p14:creationId xmlns:p14="http://schemas.microsoft.com/office/powerpoint/2010/main" val="212729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63C3F5"/>
              </a:buClr>
              <a:defRPr>
                <a:solidFill>
                  <a:srgbClr val="000000"/>
                </a:solidFill>
              </a:defRPr>
            </a:lvl1pPr>
          </a:lstStyle>
          <a:p>
            <a:pPr lvl="0"/>
            <a:r>
              <a:rPr lang="fr-FR" dirty="0"/>
              <a:t>Modifiez les styles du texte du masque</a:t>
            </a:r>
          </a:p>
        </p:txBody>
      </p:sp>
      <p:sp>
        <p:nvSpPr>
          <p:cNvPr id="4" name="Espace réservé du numéro de diapositive 5">
            <a:extLst>
              <a:ext uri="{FF2B5EF4-FFF2-40B4-BE49-F238E27FC236}">
                <a16:creationId xmlns:a16="http://schemas.microsoft.com/office/drawing/2014/main" id="{5A3F12DA-48CE-7E44-A382-CD380648D038}"/>
              </a:ext>
            </a:extLst>
          </p:cNvPr>
          <p:cNvSpPr>
            <a:spLocks noGrp="1"/>
          </p:cNvSpPr>
          <p:nvPr>
            <p:ph type="sldNum" sz="quarter" idx="14"/>
          </p:nvPr>
        </p:nvSpPr>
        <p:spPr/>
        <p:txBody>
          <a:bodyPr/>
          <a:lstStyle>
            <a:lvl1pPr defTabSz="457200">
              <a:defRPr/>
            </a:lvl1pPr>
          </a:lstStyle>
          <a:p>
            <a:pPr>
              <a:defRPr/>
            </a:pPr>
            <a:fld id="{41A2601A-DD6E-41F0-A728-5BA35DBE7E4E}" type="slidenum">
              <a:rPr lang="fr-FR" altLang="fr-FR"/>
              <a:pPr>
                <a:defRPr/>
              </a:pPr>
              <a:t>‹N°›</a:t>
            </a:fld>
            <a:endParaRPr lang="fr-FR" altLang="fr-FR"/>
          </a:p>
        </p:txBody>
      </p:sp>
    </p:spTree>
    <p:extLst>
      <p:ext uri="{BB962C8B-B14F-4D97-AF65-F5344CB8AC3E}">
        <p14:creationId xmlns:p14="http://schemas.microsoft.com/office/powerpoint/2010/main" val="57114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solidFill>
                  <a:srgbClr val="63C3F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u numéro de diapositive 5">
            <a:extLst>
              <a:ext uri="{FF2B5EF4-FFF2-40B4-BE49-F238E27FC236}">
                <a16:creationId xmlns:a16="http://schemas.microsoft.com/office/drawing/2014/main" id="{7B4D24CB-7188-9F45-B308-B9D1C8802301}"/>
              </a:ext>
            </a:extLst>
          </p:cNvPr>
          <p:cNvSpPr>
            <a:spLocks noGrp="1"/>
          </p:cNvSpPr>
          <p:nvPr>
            <p:ph type="sldNum" sz="quarter" idx="10"/>
          </p:nvPr>
        </p:nvSpPr>
        <p:spPr/>
        <p:txBody>
          <a:bodyPr/>
          <a:lstStyle>
            <a:lvl1pPr defTabSz="457200">
              <a:defRPr/>
            </a:lvl1pPr>
          </a:lstStyle>
          <a:p>
            <a:pPr>
              <a:defRPr/>
            </a:pPr>
            <a:fld id="{605371D9-486C-4EE2-8FB4-69DA8C0EDA5F}" type="slidenum">
              <a:rPr lang="fr-FR" altLang="fr-FR"/>
              <a:pPr>
                <a:defRPr/>
              </a:pPr>
              <a:t>‹N°›</a:t>
            </a:fld>
            <a:endParaRPr lang="fr-FR" altLang="fr-FR"/>
          </a:p>
        </p:txBody>
      </p:sp>
    </p:spTree>
    <p:extLst>
      <p:ext uri="{BB962C8B-B14F-4D97-AF65-F5344CB8AC3E}">
        <p14:creationId xmlns:p14="http://schemas.microsoft.com/office/powerpoint/2010/main" val="327056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a:xfrm>
            <a:off x="4895418" y="2642916"/>
            <a:ext cx="3354820" cy="3037447"/>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a:solidFill>
                  <a:srgbClr val="FF6C1A"/>
                </a:solidFill>
              </a:defRPr>
            </a:lvl1pPr>
          </a:lstStyle>
          <a:p>
            <a:r>
              <a:rPr lang="fr-FR" noProof="0"/>
              <a:t>Modifiez le style du titre</a:t>
            </a:r>
            <a:endParaRPr lang="fr-FR" dirty="0"/>
          </a:p>
        </p:txBody>
      </p:sp>
      <p:sp>
        <p:nvSpPr>
          <p:cNvPr id="3" name="Espace réservé du numéro de diapositive 5">
            <a:extLst>
              <a:ext uri="{FF2B5EF4-FFF2-40B4-BE49-F238E27FC236}">
                <a16:creationId xmlns:a16="http://schemas.microsoft.com/office/drawing/2014/main" id="{60C01011-60F7-CB4F-B132-648562556E61}"/>
              </a:ext>
            </a:extLst>
          </p:cNvPr>
          <p:cNvSpPr>
            <a:spLocks noGrp="1"/>
          </p:cNvSpPr>
          <p:nvPr>
            <p:ph type="sldNum" sz="quarter" idx="10"/>
          </p:nvPr>
        </p:nvSpPr>
        <p:spPr/>
        <p:txBody>
          <a:bodyPr/>
          <a:lstStyle>
            <a:lvl1pPr defTabSz="457200">
              <a:defRPr/>
            </a:lvl1pPr>
          </a:lstStyle>
          <a:p>
            <a:pPr>
              <a:defRPr/>
            </a:pPr>
            <a:fld id="{739B36C6-4F62-4033-9C19-96E30B138233}" type="slidenum">
              <a:rPr lang="fr-FR" altLang="fr-FR"/>
              <a:pPr>
                <a:defRPr/>
              </a:pPr>
              <a:t>‹N°›</a:t>
            </a:fld>
            <a:endParaRPr lang="fr-FR" altLang="fr-FR"/>
          </a:p>
        </p:txBody>
      </p:sp>
    </p:spTree>
    <p:extLst>
      <p:ext uri="{BB962C8B-B14F-4D97-AF65-F5344CB8AC3E}">
        <p14:creationId xmlns:p14="http://schemas.microsoft.com/office/powerpoint/2010/main" val="2845324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1F85284-DB2C-AC49-BF1E-561EAAD0D790}"/>
              </a:ext>
            </a:extLst>
          </p:cNvPr>
          <p:cNvSpPr>
            <a:spLocks noGrp="1"/>
          </p:cNvSpPr>
          <p:nvPr>
            <p:ph type="title"/>
          </p:nvPr>
        </p:nvSpPr>
        <p:spPr>
          <a:xfrm>
            <a:off x="804863" y="182563"/>
            <a:ext cx="7881937" cy="1287462"/>
          </a:xfrm>
          <a:prstGeom prst="rect">
            <a:avLst/>
          </a:prstGeom>
        </p:spPr>
        <p:txBody>
          <a:bodyPr vert="horz" lIns="91440" tIns="45720" rIns="91440" bIns="45720" rtlCol="0" anchor="ctr">
            <a:normAutofit/>
          </a:bodyPr>
          <a:lstStyle/>
          <a:p>
            <a:r>
              <a:rPr lang="fr-FR" dirty="0"/>
              <a:t>Cliquez et modifiez le titre</a:t>
            </a:r>
          </a:p>
        </p:txBody>
      </p:sp>
      <p:sp>
        <p:nvSpPr>
          <p:cNvPr id="1027"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 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numéro de diapositive 5">
            <a:extLst>
              <a:ext uri="{FF2B5EF4-FFF2-40B4-BE49-F238E27FC236}">
                <a16:creationId xmlns:a16="http://schemas.microsoft.com/office/drawing/2014/main" id="{2024A4EB-158C-464E-9ED4-393B3F08AEDA}"/>
              </a:ext>
            </a:extLst>
          </p:cNvPr>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900" b="1">
                <a:solidFill>
                  <a:srgbClr val="404040"/>
                </a:solidFill>
                <a:latin typeface="Arial" panose="020B0604020202020204" pitchFamily="34" charset="0"/>
              </a:defRPr>
            </a:lvl1pPr>
          </a:lstStyle>
          <a:p>
            <a:pPr>
              <a:defRPr/>
            </a:pPr>
            <a:fld id="{C2E6C802-ADFA-4FB8-ABF4-FDBCB676CFE5}" type="slidenum">
              <a:rPr lang="fr-FR" altLang="fr-FR"/>
              <a:pPr>
                <a:defRPr/>
              </a:pPr>
              <a:t>‹N°›</a:t>
            </a:fld>
            <a:endParaRPr lang="fr-FR" altLang="fr-FR"/>
          </a:p>
        </p:txBody>
      </p:sp>
      <p:pic>
        <p:nvPicPr>
          <p:cNvPr id="1029" name="Imag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11113"/>
            <a:ext cx="9144000"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1" r:id="rId1"/>
    <p:sldLayoutId id="2147487202" r:id="rId2"/>
    <p:sldLayoutId id="2147487203" r:id="rId3"/>
    <p:sldLayoutId id="2147487204" r:id="rId4"/>
  </p:sldLayoutIdLst>
  <p:hf hdr="0"/>
  <p:txStyles>
    <p:titleStyle>
      <a:lvl1pPr algn="l" defTabSz="457200" rtl="0" eaLnBrk="0" fontAlgn="base" hangingPunct="0">
        <a:spcBef>
          <a:spcPct val="0"/>
        </a:spcBef>
        <a:spcAft>
          <a:spcPct val="0"/>
        </a:spcAft>
        <a:defRPr sz="2500" b="1" kern="1200" cap="all">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rgbClr val="FF6C1A"/>
        </a:buClr>
        <a:buSzPct val="100000"/>
        <a:buFont typeface="Arial" panose="020B0604020202020204" pitchFamily="34" charset="0"/>
        <a:buChar char="■"/>
        <a:defRPr kern="1200">
          <a:solidFill>
            <a:srgbClr val="FF6C1A"/>
          </a:solidFill>
          <a:latin typeface="Arial" charset="0"/>
          <a:ea typeface="Arial" charset="0"/>
          <a:cs typeface="Arial" charset="0"/>
        </a:defRPr>
      </a:lvl1pPr>
      <a:lvl2pPr marL="627063" indent="-169863" algn="l" defTabSz="457200" rtl="0" eaLnBrk="0" fontAlgn="base" hangingPunct="0">
        <a:spcBef>
          <a:spcPct val="20000"/>
        </a:spcBef>
        <a:spcAft>
          <a:spcPct val="0"/>
        </a:spcAft>
        <a:buClr>
          <a:srgbClr val="FF6C1A"/>
        </a:buClr>
        <a:buFont typeface="Arial Italic"/>
        <a:buChar char="■"/>
        <a:defRPr sz="1300" kern="1200">
          <a:solidFill>
            <a:schemeClr val="tx1"/>
          </a:solidFill>
          <a:latin typeface="Arial" charset="0"/>
          <a:ea typeface="Arial" charset="0"/>
          <a:cs typeface="Arial" charset="0"/>
        </a:defRPr>
      </a:lvl2pPr>
      <a:lvl3pPr marL="627063" algn="l" defTabSz="457200" rtl="0" eaLnBrk="0" fontAlgn="base" hangingPunct="0">
        <a:spcBef>
          <a:spcPct val="20000"/>
        </a:spcBef>
        <a:spcAft>
          <a:spcPct val="0"/>
        </a:spcAft>
        <a:buClr>
          <a:srgbClr val="9F5BEF"/>
        </a:buClr>
        <a:buFont typeface="Arial" panose="020B0604020202020204" pitchFamily="34" charset="0"/>
        <a:defRPr sz="1300" kern="1200">
          <a:solidFill>
            <a:schemeClr val="tx1"/>
          </a:solidFill>
          <a:latin typeface="Arial" charset="0"/>
          <a:ea typeface="Arial" charset="0"/>
          <a:cs typeface="Arial" charset="0"/>
        </a:defRPr>
      </a:lvl3pPr>
      <a:lvl4pPr marL="627063" indent="177800" algn="l" defTabSz="457200" rtl="0" eaLnBrk="0" fontAlgn="base" hangingPunct="0">
        <a:spcBef>
          <a:spcPct val="20000"/>
        </a:spcBef>
        <a:spcAft>
          <a:spcPct val="0"/>
        </a:spcAft>
        <a:buClr>
          <a:srgbClr val="FF6C1A"/>
        </a:buClr>
        <a:buFont typeface="Arial" panose="020B0604020202020204" pitchFamily="34" charset="0"/>
        <a:buChar char="–"/>
        <a:defRPr sz="1100" kern="1200">
          <a:solidFill>
            <a:schemeClr val="tx1"/>
          </a:solidFill>
          <a:latin typeface="Arial" charset="0"/>
          <a:ea typeface="Arial" charset="0"/>
          <a:cs typeface="Arial" charset="0"/>
        </a:defRPr>
      </a:lvl4pPr>
      <a:lvl5pPr marL="806450" algn="l" defTabSz="457200" rtl="0" eaLnBrk="0" fontAlgn="base" hangingPunct="0">
        <a:spcBef>
          <a:spcPct val="20000"/>
        </a:spcBef>
        <a:spcAft>
          <a:spcPct val="0"/>
        </a:spcAft>
        <a:buClr>
          <a:srgbClr val="9F5BEF"/>
        </a:buClr>
        <a:buFont typeface="Arial" panose="020B0604020202020204" pitchFamily="34" charset="0"/>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1096963" y="915988"/>
            <a:ext cx="7983537"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a:t>
            </a:r>
            <a:br>
              <a:rPr lang="fr-FR" altLang="fr-FR"/>
            </a:br>
            <a:r>
              <a:rPr lang="fr-FR" altLang="fr-FR"/>
              <a:t>LE TITRE</a:t>
            </a:r>
          </a:p>
        </p:txBody>
      </p:sp>
      <p:sp>
        <p:nvSpPr>
          <p:cNvPr id="2051" name="Espace réservé du texte 2"/>
          <p:cNvSpPr>
            <a:spLocks noGrp="1"/>
          </p:cNvSpPr>
          <p:nvPr>
            <p:ph type="body" idx="1"/>
          </p:nvPr>
        </p:nvSpPr>
        <p:spPr bwMode="auto">
          <a:xfrm>
            <a:off x="1096963" y="3465513"/>
            <a:ext cx="75898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a:t>
            </a:r>
            <a:br>
              <a:rPr lang="fr-FR" altLang="fr-FR"/>
            </a:br>
            <a:r>
              <a:rPr lang="fr-FR" altLang="fr-FR"/>
              <a:t>du masque</a:t>
            </a:r>
          </a:p>
        </p:txBody>
      </p:sp>
      <p:sp>
        <p:nvSpPr>
          <p:cNvPr id="6" name="Espace réservé du numéro de diapositive 5">
            <a:extLst>
              <a:ext uri="{FF2B5EF4-FFF2-40B4-BE49-F238E27FC236}">
                <a16:creationId xmlns:a16="http://schemas.microsoft.com/office/drawing/2014/main" id="{176096D6-0D65-6C45-A769-6C5D0128EA46}"/>
              </a:ext>
            </a:extLst>
          </p:cNvPr>
          <p:cNvSpPr>
            <a:spLocks noGrp="1"/>
          </p:cNvSpPr>
          <p:nvPr>
            <p:ph type="sldNum" sz="quarter" idx="4"/>
          </p:nvPr>
        </p:nvSpPr>
        <p:spPr>
          <a:xfrm>
            <a:off x="8197850" y="6391275"/>
            <a:ext cx="403225"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000" b="1">
                <a:solidFill>
                  <a:srgbClr val="404040"/>
                </a:solidFill>
              </a:defRPr>
            </a:lvl1pPr>
          </a:lstStyle>
          <a:p>
            <a:pPr>
              <a:defRPr/>
            </a:pPr>
            <a:fld id="{7A8B8D8D-17A8-467A-AEF0-5E3F1A926B8A}" type="slidenum">
              <a:rPr lang="fr-FR" altLang="fr-FR"/>
              <a:pPr>
                <a:defRPr/>
              </a:pPr>
              <a:t>‹N°›</a:t>
            </a:fld>
            <a:endParaRPr lang="fr-FR" altLang="fr-FR"/>
          </a:p>
        </p:txBody>
      </p:sp>
      <p:pic>
        <p:nvPicPr>
          <p:cNvPr id="2053" name="Imag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3600" b="1" kern="1200">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rgbClr val="FF6C1A"/>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0127CB1-3907-0146-B413-75B8F41262A1}"/>
              </a:ext>
            </a:extLst>
          </p:cNvPr>
          <p:cNvSpPr>
            <a:spLocks noGrp="1"/>
          </p:cNvSpPr>
          <p:nvPr>
            <p:ph type="title"/>
          </p:nvPr>
        </p:nvSpPr>
        <p:spPr>
          <a:xfrm>
            <a:off x="804863" y="182563"/>
            <a:ext cx="7881937" cy="1287462"/>
          </a:xfrm>
          <a:prstGeom prst="rect">
            <a:avLst/>
          </a:prstGeom>
        </p:spPr>
        <p:txBody>
          <a:bodyPr vert="horz" lIns="91440" tIns="45720" rIns="91440" bIns="45720" rtlCol="0" anchor="ctr">
            <a:normAutofit/>
          </a:bodyPr>
          <a:lstStyle/>
          <a:p>
            <a:r>
              <a:rPr lang="fr-FR" dirty="0"/>
              <a:t>Cliquez et modifiez le titre</a:t>
            </a:r>
          </a:p>
        </p:txBody>
      </p:sp>
      <p:sp>
        <p:nvSpPr>
          <p:cNvPr id="3075"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 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numéro de diapositive 5">
            <a:extLst>
              <a:ext uri="{FF2B5EF4-FFF2-40B4-BE49-F238E27FC236}">
                <a16:creationId xmlns:a16="http://schemas.microsoft.com/office/drawing/2014/main" id="{F6FE20BB-26AF-4E46-B04C-073257D783F2}"/>
              </a:ext>
            </a:extLst>
          </p:cNvPr>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900" b="1">
                <a:solidFill>
                  <a:srgbClr val="404040"/>
                </a:solidFill>
                <a:latin typeface="Arial" panose="020B0604020202020204" pitchFamily="34" charset="0"/>
              </a:defRPr>
            </a:lvl1pPr>
          </a:lstStyle>
          <a:p>
            <a:pPr>
              <a:defRPr/>
            </a:pPr>
            <a:fld id="{331E9A39-F42F-4601-914E-A580C540A4AC}" type="slidenum">
              <a:rPr lang="fr-FR" altLang="fr-FR"/>
              <a:pPr>
                <a:defRPr/>
              </a:pPr>
              <a:t>‹N°›</a:t>
            </a:fld>
            <a:endParaRPr lang="fr-FR" altLang="fr-FR"/>
          </a:p>
        </p:txBody>
      </p:sp>
      <p:pic>
        <p:nvPicPr>
          <p:cNvPr id="3077" name="Image 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307138" y="6237288"/>
            <a:ext cx="1260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ag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Image 7"/>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1113"/>
            <a:ext cx="9144000"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5" r:id="rId1"/>
    <p:sldLayoutId id="2147487206" r:id="rId2"/>
    <p:sldLayoutId id="2147487207" r:id="rId3"/>
    <p:sldLayoutId id="2147487208" r:id="rId4"/>
  </p:sldLayoutIdLst>
  <p:hf hdr="0"/>
  <p:txStyles>
    <p:titleStyle>
      <a:lvl1pPr algn="l" defTabSz="457200" rtl="0" eaLnBrk="0" fontAlgn="base" hangingPunct="0">
        <a:spcBef>
          <a:spcPct val="0"/>
        </a:spcBef>
        <a:spcAft>
          <a:spcPct val="0"/>
        </a:spcAft>
        <a:defRPr sz="2500" b="1" kern="1200" cap="all">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rgbClr val="63C3F5"/>
        </a:buClr>
        <a:buSzPct val="100000"/>
        <a:buFont typeface="Arial" panose="020B0604020202020204" pitchFamily="34" charset="0"/>
        <a:buChar char="■"/>
        <a:defRPr kern="1200">
          <a:solidFill>
            <a:srgbClr val="63C3F5"/>
          </a:solidFill>
          <a:latin typeface="Arial" charset="0"/>
          <a:ea typeface="Arial" charset="0"/>
          <a:cs typeface="Arial" charset="0"/>
        </a:defRPr>
      </a:lvl1pPr>
      <a:lvl2pPr marL="627063" indent="-169863" algn="l" defTabSz="457200" rtl="0" eaLnBrk="0" fontAlgn="base" hangingPunct="0">
        <a:spcBef>
          <a:spcPct val="20000"/>
        </a:spcBef>
        <a:spcAft>
          <a:spcPct val="0"/>
        </a:spcAft>
        <a:buClr>
          <a:srgbClr val="63C3F5"/>
        </a:buClr>
        <a:buFont typeface="Arial Italic"/>
        <a:buChar char="■"/>
        <a:defRPr sz="1300" kern="1200">
          <a:solidFill>
            <a:schemeClr val="tx1"/>
          </a:solidFill>
          <a:latin typeface="Arial" charset="0"/>
          <a:ea typeface="Arial" charset="0"/>
          <a:cs typeface="Arial" charset="0"/>
        </a:defRPr>
      </a:lvl2pPr>
      <a:lvl3pPr marL="627063" algn="l" defTabSz="457200" rtl="0" eaLnBrk="0" fontAlgn="base" hangingPunct="0">
        <a:spcBef>
          <a:spcPct val="20000"/>
        </a:spcBef>
        <a:spcAft>
          <a:spcPct val="0"/>
        </a:spcAft>
        <a:buClr>
          <a:srgbClr val="9F5BEF"/>
        </a:buClr>
        <a:buFont typeface="Arial" panose="020B0604020202020204" pitchFamily="34" charset="0"/>
        <a:defRPr sz="1300" kern="1200">
          <a:solidFill>
            <a:schemeClr val="tx1"/>
          </a:solidFill>
          <a:latin typeface="Arial" charset="0"/>
          <a:ea typeface="Arial" charset="0"/>
          <a:cs typeface="Arial" charset="0"/>
        </a:defRPr>
      </a:lvl3pPr>
      <a:lvl4pPr marL="627063" indent="177800" algn="l" defTabSz="457200" rtl="0" eaLnBrk="0" fontAlgn="base" hangingPunct="0">
        <a:spcBef>
          <a:spcPct val="20000"/>
        </a:spcBef>
        <a:spcAft>
          <a:spcPct val="0"/>
        </a:spcAft>
        <a:buClr>
          <a:srgbClr val="63C3F5"/>
        </a:buClr>
        <a:buFont typeface="Arial" panose="020B0604020202020204" pitchFamily="34" charset="0"/>
        <a:buChar char="–"/>
        <a:defRPr sz="1100" kern="1200">
          <a:solidFill>
            <a:schemeClr val="tx1"/>
          </a:solidFill>
          <a:latin typeface="Arial" charset="0"/>
          <a:ea typeface="Arial" charset="0"/>
          <a:cs typeface="Arial" charset="0"/>
        </a:defRPr>
      </a:lvl4pPr>
      <a:lvl5pPr marL="806450" algn="l" defTabSz="457200" rtl="0" eaLnBrk="0" fontAlgn="base" hangingPunct="0">
        <a:spcBef>
          <a:spcPct val="20000"/>
        </a:spcBef>
        <a:spcAft>
          <a:spcPct val="0"/>
        </a:spcAft>
        <a:buClr>
          <a:srgbClr val="9F5BEF"/>
        </a:buClr>
        <a:buFont typeface="Arial" panose="020B0604020202020204" pitchFamily="34" charset="0"/>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Imag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A83CD2A2-4F66-2845-9E03-3A7F569019FA}"/>
              </a:ext>
            </a:extLst>
          </p:cNvPr>
          <p:cNvSpPr>
            <a:spLocks noGrp="1"/>
          </p:cNvSpPr>
          <p:nvPr>
            <p:ph type="sldNum" sz="quarter" idx="4"/>
          </p:nvPr>
        </p:nvSpPr>
        <p:spPr>
          <a:xfrm>
            <a:off x="8250238" y="6391275"/>
            <a:ext cx="350837"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000" b="1">
                <a:solidFill>
                  <a:srgbClr val="000000"/>
                </a:solidFill>
              </a:defRPr>
            </a:lvl1pPr>
          </a:lstStyle>
          <a:p>
            <a:pPr>
              <a:defRPr/>
            </a:pPr>
            <a:fld id="{496279CD-ABF1-4258-9F37-791F0BE5EB7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7209" r:id="rId1"/>
  </p:sldLayoutIdLst>
  <p:hf hdr="0"/>
  <p:txStyles>
    <p:titleStyle>
      <a:lvl1pPr algn="l" defTabSz="457200" rtl="0" eaLnBrk="0" fontAlgn="base" hangingPunct="0">
        <a:spcBef>
          <a:spcPct val="0"/>
        </a:spcBef>
        <a:spcAft>
          <a:spcPct val="0"/>
        </a:spcAft>
        <a:defRPr sz="3200" b="1" kern="1200">
          <a:solidFill>
            <a:srgbClr val="43A5C1"/>
          </a:solidFill>
          <a:latin typeface="Arial Black" charset="0"/>
          <a:ea typeface="Arial Black" charset="0"/>
          <a:cs typeface="Arial Black" charset="0"/>
        </a:defRPr>
      </a:lvl1pPr>
      <a:lvl2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1096963" y="915988"/>
            <a:ext cx="7983537"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a:t>
            </a:r>
            <a:br>
              <a:rPr lang="fr-FR" altLang="fr-FR"/>
            </a:br>
            <a:r>
              <a:rPr lang="fr-FR" altLang="fr-FR"/>
              <a:t>LE TITRE</a:t>
            </a:r>
          </a:p>
        </p:txBody>
      </p:sp>
      <p:sp>
        <p:nvSpPr>
          <p:cNvPr id="5123" name="Espace réservé du texte 2"/>
          <p:cNvSpPr>
            <a:spLocks noGrp="1"/>
          </p:cNvSpPr>
          <p:nvPr>
            <p:ph type="body" idx="1"/>
          </p:nvPr>
        </p:nvSpPr>
        <p:spPr bwMode="auto">
          <a:xfrm>
            <a:off x="1096963" y="3465513"/>
            <a:ext cx="75898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a:t>
            </a:r>
            <a:br>
              <a:rPr lang="fr-FR" altLang="fr-FR"/>
            </a:br>
            <a:r>
              <a:rPr lang="fr-FR" altLang="fr-FR"/>
              <a:t>du masque</a:t>
            </a:r>
          </a:p>
        </p:txBody>
      </p:sp>
      <p:sp>
        <p:nvSpPr>
          <p:cNvPr id="6" name="Espace réservé du numéro de diapositive 5">
            <a:extLst>
              <a:ext uri="{FF2B5EF4-FFF2-40B4-BE49-F238E27FC236}">
                <a16:creationId xmlns:a16="http://schemas.microsoft.com/office/drawing/2014/main" id="{A613FDA7-EFF0-3849-9B21-AD48372AA44A}"/>
              </a:ext>
            </a:extLst>
          </p:cNvPr>
          <p:cNvSpPr>
            <a:spLocks noGrp="1"/>
          </p:cNvSpPr>
          <p:nvPr>
            <p:ph type="sldNum" sz="quarter" idx="4"/>
          </p:nvPr>
        </p:nvSpPr>
        <p:spPr>
          <a:xfrm>
            <a:off x="8197850" y="6391275"/>
            <a:ext cx="403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404040"/>
                </a:solidFill>
              </a:defRPr>
            </a:lvl1pPr>
          </a:lstStyle>
          <a:p>
            <a:pPr>
              <a:defRPr/>
            </a:pPr>
            <a:fld id="{21E5833B-188C-4D87-8C6A-36796F6872A5}" type="slidenum">
              <a:rPr lang="fr-FR" altLang="fr-FR"/>
              <a:pPr>
                <a:defRPr/>
              </a:pPr>
              <a:t>‹N°›</a:t>
            </a:fld>
            <a:endParaRPr lang="fr-FR" altLang="fr-FR"/>
          </a:p>
        </p:txBody>
      </p:sp>
      <p:pic>
        <p:nvPicPr>
          <p:cNvPr id="5125" name="Imag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10" r:id="rId1"/>
    <p:sldLayoutId id="2147487211" r:id="rId2"/>
  </p:sldLayoutIdLst>
  <p:hf hdr="0"/>
  <p:txStyles>
    <p:titleStyle>
      <a:lvl1pPr algn="l" defTabSz="457200" rtl="0" eaLnBrk="0" fontAlgn="base" hangingPunct="0">
        <a:spcBef>
          <a:spcPct val="0"/>
        </a:spcBef>
        <a:spcAft>
          <a:spcPct val="0"/>
        </a:spcAft>
        <a:defRPr sz="3600" b="1" kern="1200">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rminales2021-2022.fr/" TargetMode="External"/><Relationship Id="rId2" Type="http://schemas.openxmlformats.org/officeDocument/2006/relationships/hyperlink" Target="https://www.education.gouv.fr/reussir-au-lycee"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parcoursup.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oneTexte 2"/>
          <p:cNvSpPr txBox="1">
            <a:spLocks noChangeArrowheads="1"/>
          </p:cNvSpPr>
          <p:nvPr/>
        </p:nvSpPr>
        <p:spPr bwMode="auto">
          <a:xfrm>
            <a:off x="5969000" y="6550025"/>
            <a:ext cx="317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63C3F5"/>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fr-FR" altLang="fr-FR" sz="1400" b="1">
                <a:solidFill>
                  <a:schemeClr val="bg1"/>
                </a:solidFill>
              </a:rPr>
              <a:t>Rentrée 2020</a:t>
            </a:r>
          </a:p>
        </p:txBody>
      </p:sp>
      <p:sp>
        <p:nvSpPr>
          <p:cNvPr id="4" name="Sous-titre 1">
            <a:extLst>
              <a:ext uri="{FF2B5EF4-FFF2-40B4-BE49-F238E27FC236}">
                <a16:creationId xmlns:a16="http://schemas.microsoft.com/office/drawing/2014/main" id="{3EDB53AE-A4DE-434F-867A-D94999BF6E98}"/>
              </a:ext>
            </a:extLst>
          </p:cNvPr>
          <p:cNvSpPr txBox="1">
            <a:spLocks/>
          </p:cNvSpPr>
          <p:nvPr/>
        </p:nvSpPr>
        <p:spPr bwMode="auto">
          <a:xfrm>
            <a:off x="4438186" y="2276088"/>
            <a:ext cx="44477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fr-FR" sz="2400" b="1" cap="all" dirty="0">
                <a:solidFill>
                  <a:schemeClr val="tx1"/>
                </a:solidFill>
                <a:latin typeface="Arial Black" charset="0"/>
                <a:ea typeface="Arial Black" charset="0"/>
                <a:cs typeface="Arial Black" charset="0"/>
              </a:rPr>
              <a:t>lycée d’enseignement </a:t>
            </a:r>
            <a:r>
              <a:rPr lang="fr-FR" sz="2400" b="1" cap="all" dirty="0">
                <a:solidFill>
                  <a:srgbClr val="EF7D05"/>
                </a:solidFill>
                <a:latin typeface="Arial Black" charset="0"/>
                <a:ea typeface="Arial Black" charset="0"/>
                <a:cs typeface="Arial Black" charset="0"/>
              </a:rPr>
              <a:t>Général</a:t>
            </a:r>
            <a:br>
              <a:rPr lang="fr-FR" sz="2400" b="1" cap="all" dirty="0">
                <a:solidFill>
                  <a:schemeClr val="bg1"/>
                </a:solidFill>
                <a:latin typeface="Arial Black" charset="0"/>
                <a:ea typeface="Arial Black" charset="0"/>
                <a:cs typeface="Arial Black" charset="0"/>
              </a:rPr>
            </a:br>
            <a:endParaRPr lang="fr-FR" sz="2400" b="1" cap="all" dirty="0">
              <a:solidFill>
                <a:schemeClr val="bg1"/>
              </a:solidFill>
              <a:latin typeface="Arial Black" charset="0"/>
              <a:ea typeface="Arial Black" charset="0"/>
              <a:cs typeface="Arial Black" charset="0"/>
            </a:endParaRPr>
          </a:p>
          <a:p>
            <a:pPr eaLnBrk="1" hangingPunct="1">
              <a:defRPr/>
            </a:pPr>
            <a:r>
              <a:rPr lang="fr-FR" sz="2000" cap="all" dirty="0">
                <a:solidFill>
                  <a:schemeClr val="tx1"/>
                </a:solidFill>
                <a:latin typeface="Arial" panose="020B0604020202020204" pitchFamily="34" charset="0"/>
                <a:cs typeface="Arial" panose="020B0604020202020204" pitchFamily="34" charset="0"/>
              </a:rPr>
              <a:t>Présentation</a:t>
            </a:r>
            <a:br>
              <a:rPr lang="fr-FR" sz="2000" cap="all" dirty="0">
                <a:solidFill>
                  <a:schemeClr val="tx1"/>
                </a:solidFill>
                <a:latin typeface="Arial" panose="020B0604020202020204" pitchFamily="34" charset="0"/>
                <a:cs typeface="Arial" panose="020B0604020202020204" pitchFamily="34" charset="0"/>
              </a:rPr>
            </a:br>
            <a:r>
              <a:rPr lang="fr-FR" sz="2000" b="1" cap="all" dirty="0">
                <a:solidFill>
                  <a:schemeClr val="tx1"/>
                </a:solidFill>
                <a:latin typeface="Arial" panose="020B0604020202020204" pitchFamily="34" charset="0"/>
                <a:cs typeface="Arial" panose="020B0604020202020204" pitchFamily="34" charset="0"/>
              </a:rPr>
              <a:t>aux</a:t>
            </a:r>
            <a:r>
              <a:rPr lang="fr-FR" sz="2000" cap="all" dirty="0">
                <a:solidFill>
                  <a:schemeClr val="tx1"/>
                </a:solidFill>
                <a:latin typeface="Arial" panose="020B0604020202020204" pitchFamily="34" charset="0"/>
                <a:cs typeface="Arial" panose="020B0604020202020204" pitchFamily="34" charset="0"/>
              </a:rPr>
              <a:t> </a:t>
            </a:r>
            <a:r>
              <a:rPr lang="fr-FR" sz="2000" b="1" cap="all" dirty="0">
                <a:solidFill>
                  <a:schemeClr val="tx1"/>
                </a:solidFill>
                <a:latin typeface="Arial" panose="020B0604020202020204" pitchFamily="34" charset="0"/>
                <a:cs typeface="Arial" panose="020B0604020202020204" pitchFamily="34" charset="0"/>
              </a:rPr>
              <a:t>élèves en terminale</a:t>
            </a:r>
            <a:r>
              <a:rPr lang="fr-FR" sz="2000" cap="all" dirty="0">
                <a:solidFill>
                  <a:schemeClr val="tx1"/>
                </a:solidFill>
                <a:latin typeface="Arial" panose="020B0604020202020204" pitchFamily="34" charset="0"/>
                <a:cs typeface="Arial" panose="020B0604020202020204" pitchFamily="34" charset="0"/>
              </a:rPr>
              <a:t> </a:t>
            </a:r>
            <a:r>
              <a:rPr lang="fr-FR" sz="2000" b="1" cap="all" dirty="0">
                <a:solidFill>
                  <a:schemeClr val="tx1"/>
                </a:solidFill>
                <a:latin typeface="Arial" panose="020B0604020202020204" pitchFamily="34" charset="0"/>
                <a:cs typeface="Arial" panose="020B0604020202020204" pitchFamily="34" charset="0"/>
              </a:rPr>
              <a:t>en 2021-2022</a:t>
            </a:r>
          </a:p>
          <a:p>
            <a:pPr eaLnBrk="1" hangingPunct="1">
              <a:defRPr/>
            </a:pPr>
            <a:r>
              <a:rPr lang="fr-FR" sz="2000" b="1" cap="all" dirty="0">
                <a:solidFill>
                  <a:schemeClr val="tx1"/>
                </a:solidFill>
                <a:latin typeface="Arial" panose="020B0604020202020204" pitchFamily="34" charset="0"/>
                <a:ea typeface="Arial Black" charset="0"/>
                <a:cs typeface="Arial" panose="020B0604020202020204" pitchFamily="34" charset="0"/>
              </a:rPr>
              <a:t>Et à leur famille</a:t>
            </a:r>
            <a:endParaRPr lang="fr-FR" sz="2000" b="1" cap="all" dirty="0">
              <a:solidFill>
                <a:schemeClr val="tx1"/>
              </a:solidFill>
              <a:latin typeface="Arial Black" charset="0"/>
              <a:ea typeface="Arial Black" charset="0"/>
              <a:cs typeface="Arial Black" charset="0"/>
            </a:endParaRPr>
          </a:p>
        </p:txBody>
      </p:sp>
      <p:sp>
        <p:nvSpPr>
          <p:cNvPr id="19460" name="ZoneTexte 1"/>
          <p:cNvSpPr txBox="1">
            <a:spLocks noChangeArrowheads="1"/>
          </p:cNvSpPr>
          <p:nvPr/>
        </p:nvSpPr>
        <p:spPr bwMode="auto">
          <a:xfrm>
            <a:off x="611188" y="6156325"/>
            <a:ext cx="1944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63C3F5"/>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fr-FR" altLang="fr-FR" sz="1600">
                <a:solidFill>
                  <a:schemeClr val="tx1"/>
                </a:solidFill>
                <a:latin typeface="Calibri" panose="020F0502020204030204" pitchFamily="34" charset="0"/>
              </a:rPr>
              <a:t>Novembre 2021</a:t>
            </a:r>
            <a:endParaRPr lang="fr-FR" altLang="fr-FR" sz="1600" dirty="0">
              <a:solidFill>
                <a:schemeClr val="tx1"/>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1EC558-F0EC-6D40-B6A5-799C6CA18620}"/>
              </a:ext>
            </a:extLst>
          </p:cNvPr>
          <p:cNvSpPr>
            <a:spLocks noGrp="1"/>
          </p:cNvSpPr>
          <p:nvPr>
            <p:ph type="title"/>
          </p:nvPr>
        </p:nvSpPr>
        <p:spPr>
          <a:xfrm>
            <a:off x="809625" y="468313"/>
            <a:ext cx="7881938" cy="1003300"/>
          </a:xfrm>
        </p:spPr>
        <p:txBody>
          <a:bodyPr anchor="t"/>
          <a:lstStyle/>
          <a:p>
            <a:pPr>
              <a:defRPr/>
            </a:pPr>
            <a:r>
              <a:rPr lang="fr-FR" dirty="0">
                <a:solidFill>
                  <a:schemeClr val="tx1"/>
                </a:solidFill>
              </a:rPr>
              <a:t>FOCUS SUR : LE GRAND ORAL</a:t>
            </a:r>
          </a:p>
        </p:txBody>
      </p:sp>
      <p:sp>
        <p:nvSpPr>
          <p:cNvPr id="35843" name="Espace réservé du texte 2">
            <a:extLst>
              <a:ext uri="{FF2B5EF4-FFF2-40B4-BE49-F238E27FC236}">
                <a16:creationId xmlns:a16="http://schemas.microsoft.com/office/drawing/2014/main" id="{0C9E5E61-EAB9-7442-B5EA-20CDA6433CE8}"/>
              </a:ext>
            </a:extLst>
          </p:cNvPr>
          <p:cNvSpPr>
            <a:spLocks noGrp="1"/>
          </p:cNvSpPr>
          <p:nvPr>
            <p:ph type="body" sz="quarter" idx="13"/>
          </p:nvPr>
        </p:nvSpPr>
        <p:spPr>
          <a:xfrm>
            <a:off x="804863" y="1038225"/>
            <a:ext cx="7881937" cy="2206625"/>
          </a:xfrm>
        </p:spPr>
        <p:txBody>
          <a:bodyPr/>
          <a:lstStyle/>
          <a:p>
            <a:pPr fontAlgn="base">
              <a:spcAft>
                <a:spcPct val="0"/>
              </a:spcAft>
              <a:buClr>
                <a:srgbClr val="EE7444"/>
              </a:buClr>
              <a:buFont typeface="Arial" panose="020B0604020202020204" pitchFamily="34" charset="0"/>
              <a:buChar char="■"/>
              <a:defRPr/>
            </a:pPr>
            <a:r>
              <a:rPr lang="fr-FR" altLang="fr-FR" sz="1400" b="1" dirty="0">
                <a:solidFill>
                  <a:schemeClr val="tx1"/>
                </a:solidFill>
                <a:latin typeface="Arial" panose="020B0604020202020204" pitchFamily="34" charset="0"/>
                <a:cs typeface="Arial" panose="020B0604020202020204" pitchFamily="34" charset="0"/>
              </a:rPr>
              <a:t>PHASE PRÉPARATOIRE = 20 min</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Durant l'année scolaire l’élève a préparé 2 questions avec ses professeurs, seul ou avec d’autres élèves.</a:t>
            </a:r>
          </a:p>
          <a:p>
            <a:pPr lvl="3" fontAlgn="base">
              <a:spcAft>
                <a:spcPct val="0"/>
              </a:spcAft>
              <a:buClr>
                <a:srgbClr val="EE7444"/>
              </a:buClr>
              <a:buFont typeface="Arial" panose="020B0604020202020204" pitchFamily="34" charset="0"/>
              <a:buChar char="■"/>
              <a:defRPr/>
            </a:pPr>
            <a:r>
              <a:rPr lang="fr-FR" altLang="fr-FR" sz="1000" dirty="0">
                <a:latin typeface="Arial" panose="020B0604020202020204" pitchFamily="34" charset="0"/>
                <a:cs typeface="Arial" panose="020B0604020202020204" pitchFamily="34" charset="0"/>
              </a:rPr>
              <a:t>Voie générale : ces questions portent chacune sur un ou deux des enseignements de spécialité de l’élève.</a:t>
            </a:r>
          </a:p>
          <a:p>
            <a:pPr lvl="3" fontAlgn="base">
              <a:spcAft>
                <a:spcPct val="0"/>
              </a:spcAft>
              <a:buClr>
                <a:srgbClr val="EE7444"/>
              </a:buClr>
              <a:buFont typeface="Arial" panose="020B0604020202020204" pitchFamily="34" charset="0"/>
              <a:buChar char="■"/>
              <a:defRPr/>
            </a:pPr>
            <a:r>
              <a:rPr lang="fr-FR" altLang="fr-FR" sz="1000" dirty="0">
                <a:latin typeface="Arial" panose="020B0604020202020204" pitchFamily="34" charset="0"/>
                <a:cs typeface="Arial" panose="020B0604020202020204" pitchFamily="34" charset="0"/>
              </a:rPr>
              <a:t>Voie technologique : elles s’appuient sur une des spécialités de la série de l’élève.</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Juste avant l'épreuve, le jury choisit une de ces questions que l’élève prépare en 20 minutes. Sur une feuille qui lui est remise en début d’épreuve, il peut créer un support (carte, graphique, schéma, etc.) pour le jury. Celui-ci n’est pas évalué.</a:t>
            </a:r>
          </a:p>
          <a:p>
            <a:pPr marL="457200" lvl="1" indent="0" fontAlgn="base">
              <a:spcAft>
                <a:spcPct val="0"/>
              </a:spcAft>
              <a:buClr>
                <a:srgbClr val="EE7444"/>
              </a:buClr>
              <a:buFont typeface="Arial Italic"/>
              <a:buNone/>
              <a:defRPr/>
            </a:pPr>
            <a:endParaRPr lang="fr-FR" altLang="fr-FR" sz="1100" b="1" dirty="0">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defRPr/>
            </a:pPr>
            <a:r>
              <a:rPr lang="fr-FR" altLang="fr-FR" sz="1400" b="1" dirty="0">
                <a:solidFill>
                  <a:schemeClr val="tx1"/>
                </a:solidFill>
                <a:latin typeface="Arial" panose="020B0604020202020204" pitchFamily="34" charset="0"/>
                <a:cs typeface="Arial" panose="020B0604020202020204" pitchFamily="34" charset="0"/>
              </a:rPr>
              <a:t>PHASE 1 : PRÉSENTATION</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5 min debout</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L’élève explique pourquoi il a choisi de préparer cette question, il présente le sujet, puis il développe sa réponse.</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Pour son exposé, le candidat peut disposer du support qu'il a préparé.</a:t>
            </a:r>
          </a:p>
          <a:p>
            <a:pPr lvl="1" fontAlgn="base">
              <a:spcAft>
                <a:spcPct val="0"/>
              </a:spcAft>
              <a:buClr>
                <a:srgbClr val="EE7444"/>
              </a:buClr>
              <a:buFont typeface="Arial" panose="020B0604020202020204" pitchFamily="34" charset="0"/>
              <a:buChar char="■"/>
              <a:defRPr/>
            </a:pPr>
            <a:endParaRPr lang="fr-FR" altLang="fr-FR" sz="1100" b="1" dirty="0">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defRPr/>
            </a:pPr>
            <a:r>
              <a:rPr lang="fr-FR" altLang="fr-FR" sz="1400" b="1" dirty="0">
                <a:solidFill>
                  <a:schemeClr val="tx1"/>
                </a:solidFill>
                <a:latin typeface="Arial" panose="020B0604020202020204" pitchFamily="34" charset="0"/>
                <a:cs typeface="Arial" panose="020B0604020202020204" pitchFamily="34" charset="0"/>
              </a:rPr>
              <a:t>PHASE 2 : ÉCHANGE AVEC LE JURY</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10 min debout ou assis</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Le jury interroge l’élève pour avoir plus de précisions et lui permettre d'approfondir sa pensée. Ce temps d'échange met en valeur les connaissances liées aux programmes de la classe de terminale des spécialités et les capacités d’argumentation de l’élève.</a:t>
            </a:r>
          </a:p>
          <a:p>
            <a:pPr lvl="1" fontAlgn="base">
              <a:spcAft>
                <a:spcPct val="0"/>
              </a:spcAft>
              <a:buClr>
                <a:srgbClr val="EE7444"/>
              </a:buClr>
              <a:buFont typeface="Arial" panose="020B0604020202020204" pitchFamily="34" charset="0"/>
              <a:buChar char="■"/>
              <a:defRPr/>
            </a:pPr>
            <a:endParaRPr lang="fr-FR" altLang="fr-FR" sz="1100" b="1" dirty="0">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defRPr/>
            </a:pPr>
            <a:r>
              <a:rPr lang="fr-FR" altLang="fr-FR" sz="1400" b="1" dirty="0">
                <a:solidFill>
                  <a:schemeClr val="tx1"/>
                </a:solidFill>
                <a:latin typeface="Arial" panose="020B0604020202020204" pitchFamily="34" charset="0"/>
                <a:cs typeface="Arial" panose="020B0604020202020204" pitchFamily="34" charset="0"/>
              </a:rPr>
              <a:t>PHASE 3 : ÉCHANGE SUR LE PROJET D'ORIENTATION</a:t>
            </a:r>
          </a:p>
          <a:p>
            <a:pPr lvl="1" fontAlgn="base">
              <a:spcAft>
                <a:spcPct val="0"/>
              </a:spcAft>
              <a:defRPr/>
            </a:pPr>
            <a:r>
              <a:rPr lang="fr-FR" altLang="fr-FR" sz="1100" dirty="0">
                <a:latin typeface="Arial" panose="020B0604020202020204" pitchFamily="34" charset="0"/>
                <a:cs typeface="Arial" panose="020B0604020202020204" pitchFamily="34" charset="0"/>
              </a:rPr>
              <a:t>5 min debout ou assis</a:t>
            </a:r>
          </a:p>
          <a:p>
            <a:pPr lvl="1" fontAlgn="base">
              <a:spcAft>
                <a:spcPct val="0"/>
              </a:spcAft>
              <a:defRPr/>
            </a:pPr>
            <a:r>
              <a:rPr lang="fr-FR" altLang="fr-FR" sz="1100" dirty="0">
                <a:latin typeface="Arial" panose="020B0604020202020204" pitchFamily="34" charset="0"/>
                <a:cs typeface="Arial" panose="020B0604020202020204" pitchFamily="34" charset="0"/>
              </a:rPr>
              <a:t>L’élève explique en quoi la question traitée a éclairé ou non son projet de poursuite d'études ou son projet professionnel.</a:t>
            </a:r>
          </a:p>
          <a:p>
            <a:pPr lvl="1" fontAlgn="base">
              <a:spcAft>
                <a:spcPct val="0"/>
              </a:spcAft>
              <a:defRPr/>
            </a:pPr>
            <a:r>
              <a:rPr lang="fr-FR" altLang="fr-FR" sz="1100" dirty="0">
                <a:latin typeface="Arial" panose="020B0604020202020204" pitchFamily="34" charset="0"/>
                <a:cs typeface="Arial" panose="020B0604020202020204" pitchFamily="34" charset="0"/>
              </a:rPr>
              <a:t>L’élève parle des étapes qui lui ont permis d’avancer dans son projet (rencontres, engagements, stages, mobilité internationale, spécialités, etc.) et de son projet post-bac.</a:t>
            </a:r>
          </a:p>
          <a:p>
            <a:pPr lvl="1" fontAlgn="base">
              <a:spcAft>
                <a:spcPct val="0"/>
              </a:spcAft>
              <a:defRPr/>
            </a:pPr>
            <a:r>
              <a:rPr lang="fr-FR" altLang="fr-FR" sz="1100" dirty="0">
                <a:latin typeface="Arial" panose="020B0604020202020204" pitchFamily="34" charset="0"/>
                <a:cs typeface="Arial" panose="020B0604020202020204" pitchFamily="34" charset="0"/>
              </a:rPr>
              <a:t>Le jury est attentif à la manière qu’a l’élève d’exprimer une réflexion personnelle et à ses motivations.</a:t>
            </a:r>
          </a:p>
          <a:p>
            <a:pPr lvl="1" fontAlgn="base">
              <a:spcAft>
                <a:spcPct val="0"/>
              </a:spcAft>
              <a:buClr>
                <a:srgbClr val="EE7444"/>
              </a:buClr>
              <a:buFont typeface="Arial" panose="020B0604020202020204" pitchFamily="34" charset="0"/>
              <a:buChar char="■"/>
              <a:defRPr/>
            </a:pPr>
            <a:endParaRPr lang="fr-FR" altLang="fr-FR" b="1" dirty="0">
              <a:latin typeface="Arial" panose="020B0604020202020204" pitchFamily="34" charset="0"/>
              <a:cs typeface="Arial" panose="020B0604020202020204" pitchFamily="34" charset="0"/>
            </a:endParaRPr>
          </a:p>
        </p:txBody>
      </p:sp>
      <p:sp>
        <p:nvSpPr>
          <p:cNvPr id="30724"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79B6835B-5E94-4936-B4E8-A488F1FDF57A}" type="slidenum">
              <a:rPr lang="fr-FR" altLang="fr-FR" smtClean="0">
                <a:solidFill>
                  <a:srgbClr val="404040"/>
                </a:solidFill>
              </a:rPr>
              <a:pPr>
                <a:spcBef>
                  <a:spcPct val="0"/>
                </a:spcBef>
                <a:buClrTx/>
                <a:buSzTx/>
                <a:buFontTx/>
                <a:buNone/>
              </a:pPr>
              <a:t>10</a:t>
            </a:fld>
            <a:endParaRPr lang="fr-FR" altLang="fr-FR">
              <a:solidFill>
                <a:srgbClr val="40404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358F5-0AB3-7A43-A5BC-5F0B3D8129B3}"/>
              </a:ext>
            </a:extLst>
          </p:cNvPr>
          <p:cNvSpPr>
            <a:spLocks noGrp="1"/>
          </p:cNvSpPr>
          <p:nvPr>
            <p:ph type="title"/>
          </p:nvPr>
        </p:nvSpPr>
        <p:spPr>
          <a:xfrm>
            <a:off x="809625" y="468313"/>
            <a:ext cx="7881938" cy="1003300"/>
          </a:xfrm>
        </p:spPr>
        <p:txBody>
          <a:bodyPr anchor="t"/>
          <a:lstStyle/>
          <a:p>
            <a:pPr>
              <a:defRPr/>
            </a:pPr>
            <a:r>
              <a:rPr lang="fr-FR" dirty="0">
                <a:solidFill>
                  <a:schemeClr val="tx1"/>
                </a:solidFill>
              </a:rPr>
              <a:t>FOCUS SUR : LE GRAND ORAL</a:t>
            </a:r>
          </a:p>
        </p:txBody>
      </p:sp>
      <p:sp>
        <p:nvSpPr>
          <p:cNvPr id="31747"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67FDE0E-1DC2-46E6-9D25-E99F690319DA}" type="slidenum">
              <a:rPr lang="fr-FR" altLang="fr-FR" smtClean="0">
                <a:solidFill>
                  <a:srgbClr val="404040"/>
                </a:solidFill>
              </a:rPr>
              <a:pPr>
                <a:spcBef>
                  <a:spcPct val="0"/>
                </a:spcBef>
                <a:buClrTx/>
                <a:buSzTx/>
                <a:buFontTx/>
                <a:buNone/>
              </a:pPr>
              <a:t>11</a:t>
            </a:fld>
            <a:endParaRPr lang="fr-FR" altLang="fr-FR">
              <a:solidFill>
                <a:srgbClr val="404040"/>
              </a:solidFill>
            </a:endParaRPr>
          </a:p>
        </p:txBody>
      </p:sp>
      <p:sp>
        <p:nvSpPr>
          <p:cNvPr id="31748" name="Espace réservé du texte 2"/>
          <p:cNvSpPr>
            <a:spLocks noGrp="1"/>
          </p:cNvSpPr>
          <p:nvPr>
            <p:ph type="body" sz="quarter" idx="13"/>
          </p:nvPr>
        </p:nvSpPr>
        <p:spPr>
          <a:xfrm>
            <a:off x="804863" y="1163638"/>
            <a:ext cx="7881937" cy="4598987"/>
          </a:xfrm>
        </p:spPr>
        <p:txBody>
          <a:bodyPr/>
          <a:lstStyle/>
          <a:p>
            <a:pPr fontAlgn="base">
              <a:spcAft>
                <a:spcPct val="0"/>
              </a:spcAft>
              <a:buClr>
                <a:srgbClr val="EE7444"/>
              </a:buClr>
              <a:buFont typeface="Arial" panose="020B0604020202020204" pitchFamily="34" charset="0"/>
              <a:buChar char="■"/>
            </a:pPr>
            <a:r>
              <a:rPr lang="fr-FR" altLang="fr-FR" sz="1400" b="1">
                <a:solidFill>
                  <a:schemeClr val="tx1"/>
                </a:solidFill>
                <a:latin typeface="Arial" panose="020B0604020202020204" pitchFamily="34" charset="0"/>
                <a:cs typeface="Arial" panose="020B0604020202020204" pitchFamily="34" charset="0"/>
              </a:rPr>
              <a:t>5 CONSEILS </a:t>
            </a:r>
          </a:p>
          <a:p>
            <a:pPr fontAlgn="base">
              <a:spcAft>
                <a:spcPct val="0"/>
              </a:spcAft>
              <a:buClr>
                <a:srgbClr val="EE7444"/>
              </a:buClr>
              <a:buFont typeface="Arial" panose="020B0604020202020204" pitchFamily="34" charset="0"/>
              <a:buChar char="■"/>
            </a:pPr>
            <a:endParaRPr lang="fr-FR" altLang="fr-FR" sz="1400" b="1">
              <a:solidFill>
                <a:schemeClr val="tx1"/>
              </a:solidFill>
              <a:latin typeface="Arial" panose="020B0604020202020204" pitchFamily="34" charset="0"/>
              <a:cs typeface="Arial" panose="020B0604020202020204" pitchFamily="34" charset="0"/>
            </a:endParaRPr>
          </a:p>
          <a:p>
            <a:pPr marL="800100" lvl="1" indent="-342900" fontAlgn="base">
              <a:spcAft>
                <a:spcPct val="0"/>
              </a:spcAft>
              <a:buClr>
                <a:srgbClr val="EE7444"/>
              </a:buClr>
              <a:buFont typeface="Calibri" panose="020F0502020204030204" pitchFamily="34" charset="0"/>
              <a:buAutoNum type="arabicPeriod"/>
            </a:pPr>
            <a:r>
              <a:rPr lang="fr-FR" altLang="fr-FR" b="1">
                <a:latin typeface="Arial" panose="020B0604020202020204" pitchFamily="34" charset="0"/>
                <a:cs typeface="Arial" panose="020B0604020202020204" pitchFamily="34" charset="0"/>
              </a:rPr>
              <a:t>Je prépare l’épreuve : </a:t>
            </a:r>
            <a:r>
              <a:rPr lang="fr-FR" altLang="fr-FR">
                <a:latin typeface="Arial" panose="020B0604020202020204" pitchFamily="34" charset="0"/>
                <a:cs typeface="Arial" panose="020B0604020202020204" pitchFamily="34" charset="0"/>
              </a:rPr>
              <a:t>déroulement, objectifs, jury… Je sais ce qui m’attend et ce que l’on attend de moi.</a:t>
            </a:r>
          </a:p>
          <a:p>
            <a:pPr marL="800100" lvl="1" indent="-342900" fontAlgn="base">
              <a:spcAft>
                <a:spcPct val="0"/>
              </a:spcAft>
              <a:buClr>
                <a:srgbClr val="EE7444"/>
              </a:buClr>
              <a:buFont typeface="Calibri" panose="020F0502020204030204" pitchFamily="34" charset="0"/>
              <a:buAutoNum type="arabicPeriod"/>
            </a:pPr>
            <a:endParaRPr lang="fr-FR" altLang="fr-FR">
              <a:latin typeface="Arial" panose="020B0604020202020204" pitchFamily="34" charset="0"/>
              <a:cs typeface="Arial" panose="020B0604020202020204" pitchFamily="34" charset="0"/>
            </a:endParaRPr>
          </a:p>
          <a:p>
            <a:pPr marL="800100" lvl="1" indent="-342900" fontAlgn="base">
              <a:spcAft>
                <a:spcPct val="0"/>
              </a:spcAft>
              <a:buClr>
                <a:srgbClr val="EE7444"/>
              </a:buClr>
              <a:buFont typeface="Calibri" panose="020F0502020204030204" pitchFamily="34" charset="0"/>
              <a:buAutoNum type="arabicPeriod"/>
            </a:pPr>
            <a:r>
              <a:rPr lang="fr-FR" altLang="fr-FR" b="1">
                <a:latin typeface="Arial" panose="020B0604020202020204" pitchFamily="34" charset="0"/>
                <a:cs typeface="Arial" panose="020B0604020202020204" pitchFamily="34" charset="0"/>
              </a:rPr>
              <a:t>Je travaille mes sujets :</a:t>
            </a:r>
            <a:r>
              <a:rPr lang="fr-FR" altLang="fr-FR">
                <a:latin typeface="Arial" panose="020B0604020202020204" pitchFamily="34" charset="0"/>
                <a:cs typeface="Arial" panose="020B0604020202020204" pitchFamily="34" charset="0"/>
              </a:rPr>
              <a:t> je choisis mes questions, ma présentation ; je mémorise l'essentiel de ma présentation ; je précise mon projet d’avenir.</a:t>
            </a:r>
          </a:p>
          <a:p>
            <a:pPr marL="800100" lvl="1" indent="-342900" fontAlgn="base">
              <a:spcAft>
                <a:spcPct val="0"/>
              </a:spcAft>
              <a:buClr>
                <a:srgbClr val="EE7444"/>
              </a:buClr>
              <a:buFont typeface="Calibri" panose="020F0502020204030204" pitchFamily="34" charset="0"/>
              <a:buAutoNum type="arabicPeriod"/>
            </a:pPr>
            <a:endParaRPr lang="fr-FR" altLang="fr-FR">
              <a:latin typeface="Arial" panose="020B0604020202020204" pitchFamily="34" charset="0"/>
              <a:cs typeface="Arial" panose="020B0604020202020204" pitchFamily="34" charset="0"/>
            </a:endParaRPr>
          </a:p>
          <a:p>
            <a:pPr marL="800100" lvl="1" indent="-342900" fontAlgn="base">
              <a:spcAft>
                <a:spcPct val="0"/>
              </a:spcAft>
              <a:buClr>
                <a:srgbClr val="EE7444"/>
              </a:buClr>
              <a:buFont typeface="Calibri" panose="020F0502020204030204" pitchFamily="34" charset="0"/>
              <a:buAutoNum type="arabicPeriod"/>
            </a:pPr>
            <a:r>
              <a:rPr lang="fr-FR" altLang="fr-FR" b="1">
                <a:latin typeface="Arial" panose="020B0604020202020204" pitchFamily="34" charset="0"/>
                <a:cs typeface="Arial" panose="020B0604020202020204" pitchFamily="34" charset="0"/>
              </a:rPr>
              <a:t>Je prépare l’échange avec le jury :</a:t>
            </a:r>
            <a:r>
              <a:rPr lang="fr-FR" altLang="fr-FR">
                <a:latin typeface="Arial" panose="020B0604020202020204" pitchFamily="34" charset="0"/>
                <a:cs typeface="Arial" panose="020B0604020202020204" pitchFamily="34" charset="0"/>
              </a:rPr>
              <a:t> j’anticipe les questions possibles en préparant mes réponses ; j’apprends à gérer le silence entre les phrases ; j’anticipe les moments où je ne saurai pas répondre en prévoyant comment réagir.</a:t>
            </a:r>
          </a:p>
          <a:p>
            <a:pPr marL="800100" lvl="1" indent="-342900" fontAlgn="base">
              <a:spcAft>
                <a:spcPct val="0"/>
              </a:spcAft>
              <a:buClr>
                <a:srgbClr val="EE7444"/>
              </a:buClr>
              <a:buFont typeface="Calibri" panose="020F0502020204030204" pitchFamily="34" charset="0"/>
              <a:buAutoNum type="arabicPeriod"/>
            </a:pPr>
            <a:endParaRPr lang="fr-FR" altLang="fr-FR">
              <a:latin typeface="Arial" panose="020B0604020202020204" pitchFamily="34" charset="0"/>
              <a:cs typeface="Arial" panose="020B0604020202020204" pitchFamily="34" charset="0"/>
            </a:endParaRPr>
          </a:p>
          <a:p>
            <a:pPr marL="800100" lvl="1" indent="-342900" fontAlgn="base">
              <a:spcAft>
                <a:spcPct val="0"/>
              </a:spcAft>
              <a:buClr>
                <a:srgbClr val="EE7444"/>
              </a:buClr>
              <a:buFont typeface="Calibri" panose="020F0502020204030204" pitchFamily="34" charset="0"/>
              <a:buAutoNum type="arabicPeriod"/>
            </a:pPr>
            <a:r>
              <a:rPr lang="fr-FR" altLang="fr-FR" b="1">
                <a:latin typeface="Arial" panose="020B0604020202020204" pitchFamily="34" charset="0"/>
                <a:cs typeface="Arial" panose="020B0604020202020204" pitchFamily="34" charset="0"/>
              </a:rPr>
              <a:t>Je me prépare physiquement et mentalement : </a:t>
            </a:r>
            <a:r>
              <a:rPr lang="fr-FR" altLang="fr-FR">
                <a:latin typeface="Arial" panose="020B0604020202020204" pitchFamily="34" charset="0"/>
                <a:cs typeface="Arial" panose="020B0604020202020204" pitchFamily="34" charset="0"/>
              </a:rPr>
              <a:t>j’apprends à gérer mon stress et ma concentration avec des exercices de respiration ; je trouve la bonne posture ; je prends conscience de ma gestuelle et je la maîtrise ; je rends mon propos vivant.</a:t>
            </a:r>
          </a:p>
          <a:p>
            <a:pPr marL="800100" lvl="1" indent="-342900" fontAlgn="base">
              <a:spcAft>
                <a:spcPct val="0"/>
              </a:spcAft>
              <a:buClr>
                <a:srgbClr val="EE7444"/>
              </a:buClr>
              <a:buFont typeface="Calibri" panose="020F0502020204030204" pitchFamily="34" charset="0"/>
              <a:buAutoNum type="arabicPeriod"/>
            </a:pPr>
            <a:endParaRPr lang="fr-FR" altLang="fr-FR">
              <a:latin typeface="Arial" panose="020B0604020202020204" pitchFamily="34" charset="0"/>
              <a:cs typeface="Arial" panose="020B0604020202020204" pitchFamily="34" charset="0"/>
            </a:endParaRPr>
          </a:p>
          <a:p>
            <a:pPr marL="800100" lvl="1" indent="-342900" fontAlgn="base">
              <a:spcAft>
                <a:spcPct val="0"/>
              </a:spcAft>
              <a:buClr>
                <a:srgbClr val="EE7444"/>
              </a:buClr>
              <a:buFont typeface="Calibri" panose="020F0502020204030204" pitchFamily="34" charset="0"/>
              <a:buAutoNum type="arabicPeriod"/>
            </a:pPr>
            <a:r>
              <a:rPr lang="fr-FR" altLang="fr-FR" b="1">
                <a:latin typeface="Arial" panose="020B0604020202020204" pitchFamily="34" charset="0"/>
                <a:cs typeface="Arial" panose="020B0604020202020204" pitchFamily="34" charset="0"/>
              </a:rPr>
              <a:t>Je m’entraîne : </a:t>
            </a:r>
            <a:r>
              <a:rPr lang="fr-FR" altLang="fr-FR">
                <a:latin typeface="Arial" panose="020B0604020202020204" pitchFamily="34" charset="0"/>
                <a:cs typeface="Arial" panose="020B0604020202020204" pitchFamily="34" charset="0"/>
              </a:rPr>
              <a:t>seul et/ou avec les autres, j'apprends à gérer mon temps ; je prends conscience de mes qualités et de mes limites ; je m’appuie sur mon expérience pour progresser et construire un projet ; je m’habitue à faire l’exercice devant le regard des autres ; j’accepte la critique pour progresser.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8CB12-03C9-6344-B0BF-234F157D6860}"/>
              </a:ext>
            </a:extLst>
          </p:cNvPr>
          <p:cNvSpPr>
            <a:spLocks noGrp="1"/>
          </p:cNvSpPr>
          <p:nvPr>
            <p:ph type="title"/>
          </p:nvPr>
        </p:nvSpPr>
        <p:spPr>
          <a:xfrm>
            <a:off x="809625" y="468313"/>
            <a:ext cx="8167688" cy="973137"/>
          </a:xfrm>
        </p:spPr>
        <p:txBody>
          <a:bodyPr anchor="t">
            <a:normAutofit fontScale="90000"/>
          </a:bodyPr>
          <a:lstStyle/>
          <a:p>
            <a:pPr>
              <a:defRPr/>
            </a:pPr>
            <a:r>
              <a:rPr lang="fr-FR" dirty="0">
                <a:solidFill>
                  <a:schemeClr val="tx1"/>
                </a:solidFill>
              </a:rPr>
              <a:t>Répartition de la note finale</a:t>
            </a:r>
            <a:br>
              <a:rPr lang="fr-FR" dirty="0">
                <a:solidFill>
                  <a:schemeClr val="tx1"/>
                </a:solidFill>
              </a:rPr>
            </a:br>
            <a:r>
              <a:rPr lang="fr-FR" dirty="0">
                <a:solidFill>
                  <a:schemeClr val="tx1"/>
                </a:solidFill>
              </a:rPr>
              <a:t>du baccalauréat général</a:t>
            </a:r>
            <a:br>
              <a:rPr lang="fr-FR" dirty="0">
                <a:solidFill>
                  <a:schemeClr val="tx1"/>
                </a:solidFill>
              </a:rPr>
            </a:br>
            <a:r>
              <a:rPr lang="fr-FR" dirty="0">
                <a:solidFill>
                  <a:schemeClr val="tx1"/>
                </a:solidFill>
              </a:rPr>
              <a:t>et technologique</a:t>
            </a:r>
          </a:p>
        </p:txBody>
      </p:sp>
      <p:sp>
        <p:nvSpPr>
          <p:cNvPr id="32771"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25CA112-95A7-4EE5-A99C-382AF6E5B854}" type="slidenum">
              <a:rPr lang="fr-FR" altLang="fr-FR" smtClean="0">
                <a:solidFill>
                  <a:srgbClr val="404040"/>
                </a:solidFill>
              </a:rPr>
              <a:pPr>
                <a:spcBef>
                  <a:spcPct val="0"/>
                </a:spcBef>
                <a:buClrTx/>
                <a:buSzTx/>
                <a:buFontTx/>
                <a:buNone/>
              </a:pPr>
              <a:t>12</a:t>
            </a:fld>
            <a:endParaRPr lang="fr-FR" altLang="fr-FR">
              <a:solidFill>
                <a:srgbClr val="404040"/>
              </a:solidFill>
            </a:endParaRPr>
          </a:p>
        </p:txBody>
      </p:sp>
      <p:pic>
        <p:nvPicPr>
          <p:cNvPr id="32772"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1568450"/>
            <a:ext cx="4976812"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407CD-D3FA-E446-8CA7-B8C51823F6F0}"/>
              </a:ext>
            </a:extLst>
          </p:cNvPr>
          <p:cNvSpPr>
            <a:spLocks noGrp="1"/>
          </p:cNvSpPr>
          <p:nvPr>
            <p:ph type="title"/>
          </p:nvPr>
        </p:nvSpPr>
        <p:spPr>
          <a:xfrm>
            <a:off x="719138" y="119063"/>
            <a:ext cx="7881937" cy="1003300"/>
          </a:xfrm>
        </p:spPr>
        <p:txBody>
          <a:bodyPr anchor="t"/>
          <a:lstStyle/>
          <a:p>
            <a:pPr>
              <a:defRPr/>
            </a:pPr>
            <a:r>
              <a:rPr lang="fr-FR" dirty="0">
                <a:solidFill>
                  <a:schemeClr val="tx1"/>
                </a:solidFill>
              </a:rPr>
              <a:t>TOUT SAVOIR POUR FAIRE</a:t>
            </a:r>
            <a:br>
              <a:rPr lang="fr-FR" dirty="0">
                <a:solidFill>
                  <a:schemeClr val="tx1"/>
                </a:solidFill>
              </a:rPr>
            </a:br>
            <a:r>
              <a:rPr lang="fr-FR" dirty="0">
                <a:solidFill>
                  <a:schemeClr val="tx1"/>
                </a:solidFill>
              </a:rPr>
              <a:t>VOS VŒUX SUR PARCOURSUP </a:t>
            </a:r>
          </a:p>
        </p:txBody>
      </p:sp>
      <p:sp>
        <p:nvSpPr>
          <p:cNvPr id="33795"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D8038A45-D876-48DF-9D61-34FEB02354EE}" type="slidenum">
              <a:rPr lang="fr-FR" altLang="fr-FR" smtClean="0">
                <a:solidFill>
                  <a:srgbClr val="404040"/>
                </a:solidFill>
              </a:rPr>
              <a:pPr>
                <a:spcBef>
                  <a:spcPct val="0"/>
                </a:spcBef>
                <a:buClrTx/>
                <a:buSzTx/>
                <a:buFontTx/>
                <a:buNone/>
              </a:pPr>
              <a:t>13</a:t>
            </a:fld>
            <a:endParaRPr lang="fr-FR" altLang="fr-FR">
              <a:solidFill>
                <a:srgbClr val="404040"/>
              </a:solidFill>
            </a:endParaRPr>
          </a:p>
        </p:txBody>
      </p:sp>
      <p:sp>
        <p:nvSpPr>
          <p:cNvPr id="33796" name="Espace réservé du texte 2"/>
          <p:cNvSpPr>
            <a:spLocks noGrp="1"/>
          </p:cNvSpPr>
          <p:nvPr>
            <p:ph type="body" sz="quarter" idx="13"/>
          </p:nvPr>
        </p:nvSpPr>
        <p:spPr>
          <a:xfrm>
            <a:off x="719138" y="955675"/>
            <a:ext cx="7881937" cy="4598988"/>
          </a:xfrm>
        </p:spPr>
        <p:txBody>
          <a:bodyPr/>
          <a:lstStyle/>
          <a:p>
            <a:pPr fontAlgn="base">
              <a:spcAft>
                <a:spcPct val="0"/>
              </a:spcAft>
              <a:buClr>
                <a:srgbClr val="EE7444"/>
              </a:buClr>
              <a:buFont typeface="Arial" panose="020B0604020202020204" pitchFamily="34" charset="0"/>
              <a:buChar char="■"/>
            </a:pPr>
            <a:r>
              <a:rPr lang="fr-FR" altLang="fr-FR" sz="1600" dirty="0">
                <a:solidFill>
                  <a:schemeClr val="tx1"/>
                </a:solidFill>
                <a:latin typeface="Arial" panose="020B0604020202020204" pitchFamily="34" charset="0"/>
                <a:cs typeface="Arial" panose="020B0604020202020204" pitchFamily="34" charset="0"/>
              </a:rPr>
              <a:t>À compter du 21 décembre 2021, vous pouvez consulter le moteur de recherche </a:t>
            </a:r>
            <a:r>
              <a:rPr lang="fr-FR" altLang="fr-FR" sz="1600" dirty="0" err="1">
                <a:solidFill>
                  <a:schemeClr val="tx1"/>
                </a:solidFill>
                <a:latin typeface="Arial" panose="020B0604020202020204" pitchFamily="34" charset="0"/>
                <a:cs typeface="Arial" panose="020B0604020202020204" pitchFamily="34" charset="0"/>
              </a:rPr>
              <a:t>Parcoursup</a:t>
            </a:r>
            <a:r>
              <a:rPr lang="fr-FR" altLang="fr-FR" sz="1600" dirty="0">
                <a:solidFill>
                  <a:schemeClr val="tx1"/>
                </a:solidFill>
                <a:latin typeface="Arial" panose="020B0604020202020204" pitchFamily="34" charset="0"/>
                <a:cs typeface="Arial" panose="020B0604020202020204" pitchFamily="34" charset="0"/>
              </a:rPr>
              <a:t> qui recense plus de 19 500 formations supérieures. Chacune d’entre elles met à votre disposition des informations essentielles pour vous aider à faire vos choix :</a:t>
            </a:r>
          </a:p>
          <a:p>
            <a:pPr lvl="1" fontAlgn="base">
              <a:spcAft>
                <a:spcPct val="0"/>
              </a:spcAft>
              <a:buClr>
                <a:srgbClr val="EE7444"/>
              </a:buClr>
              <a:buFont typeface="Arial" panose="020B0604020202020204" pitchFamily="34" charset="0"/>
              <a:buChar char="■"/>
            </a:pPr>
            <a:endParaRPr lang="fr-FR" altLang="fr-FR" sz="1200" dirty="0">
              <a:latin typeface="Arial" panose="020B0604020202020204" pitchFamily="34" charset="0"/>
              <a:cs typeface="Arial" panose="020B0604020202020204" pitchFamily="34" charset="0"/>
            </a:endParaRPr>
          </a:p>
          <a:p>
            <a:pPr lvl="1" fontAlgn="base">
              <a:spcAft>
                <a:spcPct val="0"/>
              </a:spcAft>
              <a:buClr>
                <a:srgbClr val="EE7444"/>
              </a:buClr>
              <a:buFont typeface="Arial" panose="020B0604020202020204" pitchFamily="34" charset="0"/>
              <a:buChar char="■"/>
            </a:pPr>
            <a:r>
              <a:rPr lang="fr-FR" altLang="fr-FR" sz="1200" dirty="0">
                <a:latin typeface="Arial" panose="020B0604020202020204" pitchFamily="34" charset="0"/>
                <a:cs typeface="Arial" panose="020B0604020202020204" pitchFamily="34" charset="0"/>
              </a:rPr>
              <a:t>Des informations utiles sur l’établissement : son statut (public/privé et sélective/non sélective), les frais de scolarité, les débouchés professionnels et possibilités de poursuite d’études ; </a:t>
            </a:r>
          </a:p>
          <a:p>
            <a:pPr lvl="1" fontAlgn="base">
              <a:spcAft>
                <a:spcPct val="0"/>
              </a:spcAft>
              <a:buClr>
                <a:srgbClr val="EE7444"/>
              </a:buClr>
              <a:buFont typeface="Arial" panose="020B0604020202020204" pitchFamily="34" charset="0"/>
              <a:buChar char="■"/>
            </a:pPr>
            <a:r>
              <a:rPr lang="fr-FR" altLang="fr-FR" sz="1200" dirty="0">
                <a:latin typeface="Arial" panose="020B0604020202020204" pitchFamily="34" charset="0"/>
                <a:cs typeface="Arial" panose="020B0604020202020204" pitchFamily="34" charset="0"/>
              </a:rPr>
              <a:t>Connaissances et compétences attendues pour réussir ;</a:t>
            </a:r>
          </a:p>
          <a:p>
            <a:pPr lvl="1" fontAlgn="base">
              <a:spcAft>
                <a:spcPct val="0"/>
              </a:spcAft>
              <a:buClr>
                <a:srgbClr val="EE7444"/>
              </a:buClr>
              <a:buFont typeface="Arial" panose="020B0604020202020204" pitchFamily="34" charset="0"/>
              <a:buChar char="■"/>
            </a:pPr>
            <a:r>
              <a:rPr lang="fr-FR" altLang="fr-FR" sz="1200" dirty="0">
                <a:latin typeface="Arial" panose="020B0604020202020204" pitchFamily="34" charset="0"/>
                <a:cs typeface="Arial" panose="020B0604020202020204" pitchFamily="34" charset="0"/>
              </a:rPr>
              <a:t>Conseils sur les différentes combinaisons de spécialités et d’options recommandées par les formations ;</a:t>
            </a:r>
          </a:p>
          <a:p>
            <a:pPr lvl="1" fontAlgn="base">
              <a:spcAft>
                <a:spcPct val="0"/>
              </a:spcAft>
              <a:buClr>
                <a:srgbClr val="EE7444"/>
              </a:buClr>
              <a:buFont typeface="Arial" panose="020B0604020202020204" pitchFamily="34" charset="0"/>
              <a:buChar char="■"/>
            </a:pPr>
            <a:r>
              <a:rPr lang="fr-FR" altLang="fr-FR" sz="1200" dirty="0">
                <a:latin typeface="Arial" panose="020B0604020202020204" pitchFamily="34" charset="0"/>
                <a:cs typeface="Arial" panose="020B0604020202020204" pitchFamily="34" charset="0"/>
              </a:rPr>
              <a:t>Critères généraux d’examen des vœux ;</a:t>
            </a:r>
          </a:p>
          <a:p>
            <a:pPr lvl="1" fontAlgn="base">
              <a:spcAft>
                <a:spcPct val="0"/>
              </a:spcAft>
              <a:buClr>
                <a:srgbClr val="EE7444"/>
              </a:buClr>
              <a:buFont typeface="Arial" panose="020B0604020202020204" pitchFamily="34" charset="0"/>
              <a:buChar char="■"/>
            </a:pPr>
            <a:r>
              <a:rPr lang="fr-FR" altLang="fr-FR" sz="1200" dirty="0">
                <a:latin typeface="Arial" panose="020B0604020202020204" pitchFamily="34" charset="0"/>
                <a:cs typeface="Arial" panose="020B0604020202020204" pitchFamily="34" charset="0"/>
              </a:rPr>
              <a:t>Dispositifs d’accompagnement (remise à niveau, soutien, tutorat, etc.) dont vous pouvez bénéficier pendant vos études pour favoriser votre réussite ;</a:t>
            </a:r>
          </a:p>
          <a:p>
            <a:pPr lvl="1" fontAlgn="base">
              <a:spcAft>
                <a:spcPct val="0"/>
              </a:spcAft>
              <a:buClr>
                <a:srgbClr val="EE7444"/>
              </a:buClr>
              <a:buFont typeface="Arial" panose="020B0604020202020204" pitchFamily="34" charset="0"/>
              <a:buChar char="■"/>
            </a:pPr>
            <a:r>
              <a:rPr lang="fr-FR" altLang="fr-FR" sz="1200" dirty="0">
                <a:latin typeface="Arial" panose="020B0604020202020204" pitchFamily="34" charset="0"/>
                <a:cs typeface="Arial" panose="020B0604020202020204" pitchFamily="34" charset="0"/>
              </a:rPr>
              <a:t>Dates des journées portes ouvertes ;</a:t>
            </a:r>
          </a:p>
          <a:p>
            <a:pPr lvl="1" fontAlgn="base">
              <a:spcAft>
                <a:spcPct val="0"/>
              </a:spcAft>
              <a:buClr>
                <a:srgbClr val="EE7444"/>
              </a:buClr>
              <a:buFont typeface="Arial" panose="020B0604020202020204" pitchFamily="34" charset="0"/>
              <a:buChar char="■"/>
            </a:pPr>
            <a:r>
              <a:rPr lang="fr-FR" altLang="fr-FR" sz="1200" dirty="0">
                <a:latin typeface="Arial" panose="020B0604020202020204" pitchFamily="34" charset="0"/>
                <a:cs typeface="Arial" panose="020B0604020202020204" pitchFamily="34" charset="0"/>
              </a:rPr>
              <a:t>Contact d'un référent si vous avez des besoins spécifiques liés à un trouble de santé ou à un handicap.</a:t>
            </a:r>
          </a:p>
          <a:p>
            <a:pPr lvl="1" fontAlgn="base">
              <a:spcAft>
                <a:spcPct val="0"/>
              </a:spcAft>
              <a:buClr>
                <a:srgbClr val="EE7444"/>
              </a:buClr>
              <a:buFont typeface="Arial" panose="020B0604020202020204" pitchFamily="34" charset="0"/>
              <a:buChar char="■"/>
            </a:pPr>
            <a:endParaRPr lang="fr-FR" altLang="fr-FR" sz="1200" dirty="0">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pPr>
            <a:r>
              <a:rPr lang="fr-FR" altLang="fr-FR" sz="1600" b="1" dirty="0">
                <a:solidFill>
                  <a:schemeClr val="tx1"/>
                </a:solidFill>
                <a:latin typeface="Arial" panose="020B0604020202020204" pitchFamily="34" charset="0"/>
                <a:cs typeface="Arial" panose="020B0604020202020204" pitchFamily="34" charset="0"/>
              </a:rPr>
              <a:t>Quel que soit votre parcours, vous pouvez formuler des vœux pour toutes les formations qui vous intéressent en cohérence avec le projet professionnel qui vous motive.</a:t>
            </a:r>
          </a:p>
          <a:p>
            <a:pPr fontAlgn="base">
              <a:spcAft>
                <a:spcPct val="0"/>
              </a:spcAft>
              <a:buClr>
                <a:srgbClr val="EE7444"/>
              </a:buClr>
              <a:buFont typeface="Arial" panose="020B0604020202020204" pitchFamily="34" charset="0"/>
              <a:buChar char="■"/>
            </a:pPr>
            <a:endParaRPr lang="fr-FR" altLang="fr-FR" sz="1600" b="1" dirty="0">
              <a:solidFill>
                <a:schemeClr val="tx1"/>
              </a:solidFill>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pPr>
            <a:r>
              <a:rPr lang="fr-FR" altLang="fr-FR" sz="1600" dirty="0">
                <a:solidFill>
                  <a:schemeClr val="tx1"/>
                </a:solidFill>
                <a:latin typeface="Arial" panose="020B0604020202020204" pitchFamily="34" charset="0"/>
                <a:cs typeface="Arial" panose="020B0604020202020204" pitchFamily="34" charset="0"/>
              </a:rPr>
              <a:t>Votre professeur principal et les professionnels de l’orientation dans votre lycée ou au CIO sont là pour vous accompagner, n’hésitez pas à les consulter.</a:t>
            </a:r>
          </a:p>
        </p:txBody>
      </p:sp>
      <p:pic>
        <p:nvPicPr>
          <p:cNvPr id="33797" name="Image 2"/>
          <p:cNvPicPr>
            <a:picLocks noChangeAspect="1"/>
          </p:cNvPicPr>
          <p:nvPr/>
        </p:nvPicPr>
        <p:blipFill>
          <a:blip r:embed="rId2">
            <a:extLst>
              <a:ext uri="{28A0092B-C50C-407E-A947-70E740481C1C}">
                <a14:useLocalDpi xmlns:a14="http://schemas.microsoft.com/office/drawing/2010/main" val="0"/>
              </a:ext>
            </a:extLst>
          </a:blip>
          <a:srcRect l="35577" t="3394" r="51154" b="90138"/>
          <a:stretch>
            <a:fillRect/>
          </a:stretch>
        </p:blipFill>
        <p:spPr bwMode="auto">
          <a:xfrm>
            <a:off x="2338388" y="6048375"/>
            <a:ext cx="2057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70A38-6AC4-A444-9A44-A4E3A850A8AE}"/>
              </a:ext>
            </a:extLst>
          </p:cNvPr>
          <p:cNvSpPr>
            <a:spLocks noGrp="1"/>
          </p:cNvSpPr>
          <p:nvPr>
            <p:ph type="title"/>
          </p:nvPr>
        </p:nvSpPr>
        <p:spPr>
          <a:xfrm>
            <a:off x="809625" y="468313"/>
            <a:ext cx="7881938" cy="1003300"/>
          </a:xfrm>
        </p:spPr>
        <p:txBody>
          <a:bodyPr anchor="t"/>
          <a:lstStyle/>
          <a:p>
            <a:pPr>
              <a:defRPr/>
            </a:pPr>
            <a:r>
              <a:rPr lang="fr-FR" dirty="0">
                <a:solidFill>
                  <a:schemeClr val="tx1"/>
                </a:solidFill>
              </a:rPr>
              <a:t>TOUT SAVOIR POUR FAIRE</a:t>
            </a:r>
            <a:br>
              <a:rPr lang="fr-FR" dirty="0">
                <a:solidFill>
                  <a:schemeClr val="tx1"/>
                </a:solidFill>
              </a:rPr>
            </a:br>
            <a:r>
              <a:rPr lang="fr-FR" dirty="0">
                <a:solidFill>
                  <a:schemeClr val="tx1"/>
                </a:solidFill>
              </a:rPr>
              <a:t>VOS VŒUX SUR PARCOURSUP </a:t>
            </a:r>
          </a:p>
        </p:txBody>
      </p:sp>
      <p:sp>
        <p:nvSpPr>
          <p:cNvPr id="34819"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9E43769-3AE3-4EB8-BEEB-D8E04034E5A8}" type="slidenum">
              <a:rPr lang="fr-FR" altLang="fr-FR" smtClean="0">
                <a:solidFill>
                  <a:srgbClr val="404040"/>
                </a:solidFill>
              </a:rPr>
              <a:pPr>
                <a:spcBef>
                  <a:spcPct val="0"/>
                </a:spcBef>
                <a:buClrTx/>
                <a:buSzTx/>
                <a:buFontTx/>
                <a:buNone/>
              </a:pPr>
              <a:t>14</a:t>
            </a:fld>
            <a:endParaRPr lang="fr-FR" altLang="fr-FR">
              <a:solidFill>
                <a:srgbClr val="404040"/>
              </a:solidFill>
            </a:endParaRPr>
          </a:p>
        </p:txBody>
      </p:sp>
      <p:sp>
        <p:nvSpPr>
          <p:cNvPr id="6" name="Espace réservé du texte 2">
            <a:extLst>
              <a:ext uri="{FF2B5EF4-FFF2-40B4-BE49-F238E27FC236}">
                <a16:creationId xmlns:a16="http://schemas.microsoft.com/office/drawing/2014/main" id="{2AE355B8-D383-B640-B5BB-82F6BE67CD45}"/>
              </a:ext>
            </a:extLst>
          </p:cNvPr>
          <p:cNvSpPr>
            <a:spLocks noGrp="1"/>
          </p:cNvSpPr>
          <p:nvPr>
            <p:ph type="body" sz="quarter" idx="13"/>
          </p:nvPr>
        </p:nvSpPr>
        <p:spPr>
          <a:xfrm>
            <a:off x="719138" y="1449388"/>
            <a:ext cx="7881937" cy="4598987"/>
          </a:xfrm>
        </p:spPr>
        <p:txBody>
          <a:bodyPr/>
          <a:lstStyle/>
          <a:p>
            <a:pPr marL="0" indent="0" fontAlgn="base">
              <a:spcAft>
                <a:spcPct val="0"/>
              </a:spcAft>
              <a:buClr>
                <a:srgbClr val="EE7444"/>
              </a:buClr>
              <a:buFont typeface="Arial"/>
              <a:buNone/>
              <a:defRPr/>
            </a:pPr>
            <a:r>
              <a:rPr lang="fr-FR" dirty="0"/>
              <a:t>Les éléments du dossier transmis à chaque formation demandée : </a:t>
            </a:r>
            <a:endParaRPr lang="fr-FR" altLang="fr-FR" dirty="0">
              <a:solidFill>
                <a:schemeClr val="accent6"/>
              </a:solidFill>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defRPr/>
            </a:pPr>
            <a:r>
              <a:rPr lang="fr-FR" altLang="fr-FR" dirty="0">
                <a:solidFill>
                  <a:schemeClr val="tx1"/>
                </a:solidFill>
                <a:latin typeface="Arial" panose="020B0604020202020204" pitchFamily="34" charset="0"/>
                <a:cs typeface="Arial" panose="020B0604020202020204" pitchFamily="34" charset="0"/>
              </a:rPr>
              <a:t>le projet de formation motivé</a:t>
            </a:r>
          </a:p>
          <a:p>
            <a:pPr fontAlgn="base">
              <a:spcAft>
                <a:spcPct val="0"/>
              </a:spcAft>
              <a:buClr>
                <a:srgbClr val="EE7444"/>
              </a:buClr>
              <a:buFont typeface="Arial" panose="020B0604020202020204" pitchFamily="34" charset="0"/>
              <a:buChar char="■"/>
              <a:defRPr/>
            </a:pPr>
            <a:r>
              <a:rPr lang="fr-FR" altLang="fr-FR" dirty="0">
                <a:solidFill>
                  <a:schemeClr val="tx1"/>
                </a:solidFill>
                <a:latin typeface="Arial" panose="020B0604020202020204" pitchFamily="34" charset="0"/>
                <a:cs typeface="Arial" panose="020B0604020202020204" pitchFamily="34" charset="0"/>
              </a:rPr>
              <a:t>les pièces complémentaires demandées par certaines formations</a:t>
            </a:r>
          </a:p>
          <a:p>
            <a:pPr fontAlgn="base">
              <a:spcAft>
                <a:spcPct val="0"/>
              </a:spcAft>
              <a:buClr>
                <a:srgbClr val="EE7444"/>
              </a:buClr>
              <a:buFont typeface="Arial" panose="020B0604020202020204" pitchFamily="34" charset="0"/>
              <a:buChar char="■"/>
              <a:defRPr/>
            </a:pPr>
            <a:r>
              <a:rPr lang="fr-FR" altLang="fr-FR" dirty="0">
                <a:solidFill>
                  <a:schemeClr val="tx1"/>
                </a:solidFill>
                <a:latin typeface="Arial" panose="020B0604020202020204" pitchFamily="34" charset="0"/>
                <a:cs typeface="Arial" panose="020B0604020202020204" pitchFamily="34" charset="0"/>
              </a:rPr>
              <a:t>la rubrique « Activités et centres d’intérêt », si elle a été renseignée (facultative)</a:t>
            </a:r>
          </a:p>
          <a:p>
            <a:pPr fontAlgn="base">
              <a:spcAft>
                <a:spcPct val="0"/>
              </a:spcAft>
              <a:buClr>
                <a:srgbClr val="EE7444"/>
              </a:buClr>
              <a:buFont typeface="Arial" panose="020B0604020202020204" pitchFamily="34" charset="0"/>
              <a:buChar char="■"/>
              <a:defRPr/>
            </a:pPr>
            <a:r>
              <a:rPr lang="fr-FR" altLang="fr-FR" dirty="0">
                <a:solidFill>
                  <a:schemeClr val="tx1"/>
                </a:solidFill>
                <a:latin typeface="Arial" panose="020B0604020202020204" pitchFamily="34" charset="0"/>
                <a:cs typeface="Arial" panose="020B0604020202020204" pitchFamily="34" charset="0"/>
              </a:rPr>
              <a:t>la fiche Avenir renseignée par le lycée </a:t>
            </a:r>
          </a:p>
          <a:p>
            <a:pPr fontAlgn="base">
              <a:spcAft>
                <a:spcPct val="0"/>
              </a:spcAft>
              <a:buClr>
                <a:srgbClr val="EE7444"/>
              </a:buClr>
              <a:buFont typeface="Arial" panose="020B0604020202020204" pitchFamily="34" charset="0"/>
              <a:buChar char="■"/>
              <a:defRPr/>
            </a:pPr>
            <a:r>
              <a:rPr lang="fr-FR" altLang="fr-FR" dirty="0">
                <a:solidFill>
                  <a:schemeClr val="tx1"/>
                </a:solidFill>
                <a:latin typeface="Arial" panose="020B0604020202020204" pitchFamily="34" charset="0"/>
                <a:cs typeface="Arial" panose="020B0604020202020204" pitchFamily="34" charset="0"/>
              </a:rPr>
              <a:t>Bulletins scolaires et notes du baccalauréat transmis aux formations du supérieur pour l’examen de votre dossier :</a:t>
            </a:r>
            <a:endParaRPr lang="fr-FR" altLang="fr-FR" sz="1200" dirty="0">
              <a:solidFill>
                <a:schemeClr val="tx1"/>
              </a:solidFill>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defRPr/>
            </a:pPr>
            <a:endParaRPr lang="fr-FR" altLang="fr-FR" dirty="0">
              <a:solidFill>
                <a:schemeClr val="tx1"/>
              </a:solidFill>
              <a:latin typeface="Arial" panose="020B0604020202020204" pitchFamily="34" charset="0"/>
              <a:cs typeface="Arial" panose="020B0604020202020204" pitchFamily="34" charset="0"/>
            </a:endParaRPr>
          </a:p>
          <a:p>
            <a:pPr fontAlgn="base">
              <a:spcAft>
                <a:spcPct val="0"/>
              </a:spcAft>
              <a:buClr>
                <a:srgbClr val="EE7444"/>
              </a:buClr>
              <a:buFont typeface="Wingdings" panose="05000000000000000000" pitchFamily="2" charset="2"/>
              <a:buChar char="Ø"/>
              <a:defRPr/>
            </a:pPr>
            <a:r>
              <a:rPr lang="fr-FR" altLang="fr-FR" dirty="0">
                <a:solidFill>
                  <a:schemeClr val="tx1"/>
                </a:solidFill>
                <a:latin typeface="Arial" panose="020B0604020202020204" pitchFamily="34" charset="0"/>
                <a:cs typeface="Arial" panose="020B0604020202020204" pitchFamily="34" charset="0"/>
              </a:rPr>
              <a:t> Année de première</a:t>
            </a:r>
          </a:p>
          <a:p>
            <a:pPr lvl="1" fontAlgn="base">
              <a:spcAft>
                <a:spcPct val="0"/>
              </a:spcAft>
              <a:buClr>
                <a:srgbClr val="EE7444"/>
              </a:buClr>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Bulletins scolaires</a:t>
            </a:r>
          </a:p>
          <a:p>
            <a:pPr lvl="1" fontAlgn="base">
              <a:spcAft>
                <a:spcPct val="0"/>
              </a:spcAft>
              <a:buClr>
                <a:srgbClr val="EE7444"/>
              </a:buClr>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Notes des épreuves anticipées de français et la note de l’EDS suivi uniquement en 1re</a:t>
            </a:r>
          </a:p>
          <a:p>
            <a:pPr lvl="1" fontAlgn="base">
              <a:spcAft>
                <a:spcPct val="0"/>
              </a:spcAft>
              <a:buClr>
                <a:srgbClr val="EE7444"/>
              </a:buClr>
              <a:buFont typeface="Arial" panose="020B0604020202020204" pitchFamily="34" charset="0"/>
              <a:buChar char="■"/>
              <a:defRPr/>
            </a:pPr>
            <a:endParaRPr lang="fr-FR" altLang="fr-FR" sz="1200" dirty="0">
              <a:latin typeface="Arial" panose="020B0604020202020204" pitchFamily="34" charset="0"/>
              <a:cs typeface="Arial" panose="020B0604020202020204" pitchFamily="34" charset="0"/>
            </a:endParaRPr>
          </a:p>
          <a:p>
            <a:pPr fontAlgn="base">
              <a:spcAft>
                <a:spcPct val="0"/>
              </a:spcAft>
              <a:buClr>
                <a:srgbClr val="EE7444"/>
              </a:buClr>
              <a:buFont typeface="Wingdings" panose="05000000000000000000" pitchFamily="2" charset="2"/>
              <a:buChar char="Ø"/>
              <a:defRPr/>
            </a:pPr>
            <a:r>
              <a:rPr lang="fr-FR" altLang="fr-FR" dirty="0">
                <a:solidFill>
                  <a:schemeClr val="tx1"/>
                </a:solidFill>
                <a:latin typeface="Arial" panose="020B0604020202020204" pitchFamily="34" charset="0"/>
                <a:cs typeface="Arial" panose="020B0604020202020204" pitchFamily="34" charset="0"/>
              </a:rPr>
              <a:t> Année de terminale</a:t>
            </a:r>
          </a:p>
          <a:p>
            <a:pPr lvl="1" fontAlgn="base">
              <a:spcAft>
                <a:spcPct val="0"/>
              </a:spcAft>
              <a:buClr>
                <a:srgbClr val="EE7444"/>
              </a:buClr>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Bulletins scolaires des 1</a:t>
            </a:r>
            <a:r>
              <a:rPr lang="fr-FR" altLang="fr-FR" sz="1200" baseline="30000" dirty="0">
                <a:latin typeface="Arial" panose="020B0604020202020204" pitchFamily="34" charset="0"/>
                <a:cs typeface="Arial" panose="020B0604020202020204" pitchFamily="34" charset="0"/>
              </a:rPr>
              <a:t>er</a:t>
            </a:r>
            <a:r>
              <a:rPr lang="fr-FR" altLang="fr-FR" sz="1200" dirty="0">
                <a:latin typeface="Arial" panose="020B0604020202020204" pitchFamily="34" charset="0"/>
                <a:cs typeface="Arial" panose="020B0604020202020204" pitchFamily="34" charset="0"/>
              </a:rPr>
              <a:t> et 2</a:t>
            </a:r>
            <a:r>
              <a:rPr lang="fr-FR" altLang="fr-FR" sz="1200" baseline="30000" dirty="0">
                <a:latin typeface="Arial" panose="020B0604020202020204" pitchFamily="34" charset="0"/>
                <a:cs typeface="Arial" panose="020B0604020202020204" pitchFamily="34" charset="0"/>
              </a:rPr>
              <a:t>e</a:t>
            </a:r>
            <a:r>
              <a:rPr lang="fr-FR" altLang="fr-FR" sz="1200" dirty="0">
                <a:latin typeface="Arial" panose="020B0604020202020204" pitchFamily="34" charset="0"/>
                <a:cs typeface="Arial" panose="020B0604020202020204" pitchFamily="34" charset="0"/>
              </a:rPr>
              <a:t> trimestres </a:t>
            </a:r>
          </a:p>
          <a:p>
            <a:pPr lvl="1" fontAlgn="base">
              <a:spcAft>
                <a:spcPct val="0"/>
              </a:spcAft>
              <a:buClr>
                <a:srgbClr val="EE7444"/>
              </a:buClr>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Notes des épreuves terminales des deux enseignements de spécialité suivis en classe de terminale </a:t>
            </a:r>
          </a:p>
          <a:p>
            <a:pPr marL="457200" lvl="1" indent="0" fontAlgn="base">
              <a:spcAft>
                <a:spcPct val="0"/>
              </a:spcAft>
              <a:buClr>
                <a:srgbClr val="EE7444"/>
              </a:buClr>
              <a:buFont typeface="Arial Italic"/>
              <a:buNone/>
              <a:defRPr/>
            </a:pPr>
            <a:endParaRPr lang="fr-FR" sz="1200" dirty="0">
              <a:latin typeface="Arial" panose="020B0604020202020204" pitchFamily="34" charset="0"/>
              <a:cs typeface="Arial" panose="020B0604020202020204" pitchFamily="34" charset="0"/>
            </a:endParaRPr>
          </a:p>
          <a:p>
            <a:pPr lvl="1" fontAlgn="base">
              <a:spcAft>
                <a:spcPct val="0"/>
              </a:spcAft>
              <a:buClr>
                <a:srgbClr val="EE7444"/>
              </a:buClr>
              <a:buFont typeface="Arial" panose="020B0604020202020204" pitchFamily="34" charset="0"/>
              <a:buChar char="■"/>
              <a:defRPr/>
            </a:pPr>
            <a:endParaRPr lang="fr-FR" altLang="fr-FR" sz="1100" dirty="0">
              <a:latin typeface="Arial" panose="020B0604020202020204" pitchFamily="34" charset="0"/>
              <a:cs typeface="Arial" panose="020B0604020202020204" pitchFamily="34" charset="0"/>
            </a:endParaRPr>
          </a:p>
          <a:p>
            <a:pPr lvl="1" fontAlgn="base">
              <a:spcAft>
                <a:spcPct val="0"/>
              </a:spcAft>
              <a:buClr>
                <a:srgbClr val="EE7444"/>
              </a:buClr>
              <a:buFont typeface="Arial" panose="020B0604020202020204" pitchFamily="34" charset="0"/>
              <a:buChar char="■"/>
              <a:defRPr/>
            </a:pPr>
            <a:endParaRPr lang="fr-FR" altLang="fr-FR" sz="1100" dirty="0">
              <a:latin typeface="Arial" panose="020B0604020202020204" pitchFamily="34" charset="0"/>
              <a:cs typeface="Arial" panose="020B0604020202020204" pitchFamily="34" charset="0"/>
            </a:endParaRPr>
          </a:p>
          <a:p>
            <a:pPr lvl="1" fontAlgn="base">
              <a:spcAft>
                <a:spcPct val="0"/>
              </a:spcAft>
              <a:buClr>
                <a:srgbClr val="EE7444"/>
              </a:buClr>
              <a:buFont typeface="Arial" panose="020B0604020202020204" pitchFamily="34" charset="0"/>
              <a:buChar char="■"/>
              <a:defRPr/>
            </a:pPr>
            <a:endParaRPr lang="fr-FR" altLang="fr-FR" sz="1100" dirty="0">
              <a:latin typeface="Arial" panose="020B0604020202020204" pitchFamily="34" charset="0"/>
              <a:cs typeface="Arial" panose="020B0604020202020204" pitchFamily="34" charset="0"/>
            </a:endParaRPr>
          </a:p>
          <a:p>
            <a:pPr lvl="1" fontAlgn="base">
              <a:spcAft>
                <a:spcPct val="0"/>
              </a:spcAft>
              <a:buClr>
                <a:srgbClr val="EE7444"/>
              </a:buClr>
              <a:buFont typeface="Arial" panose="020B0604020202020204" pitchFamily="34" charset="0"/>
              <a:buChar char="■"/>
              <a:defRPr/>
            </a:pPr>
            <a:endParaRPr lang="fr-FR" altLang="fr-FR" sz="1100" dirty="0">
              <a:latin typeface="Arial" panose="020B0604020202020204" pitchFamily="34" charset="0"/>
              <a:cs typeface="Arial" panose="020B0604020202020204" pitchFamily="34" charset="0"/>
            </a:endParaRPr>
          </a:p>
        </p:txBody>
      </p:sp>
      <p:pic>
        <p:nvPicPr>
          <p:cNvPr id="34821" name="Image 7"/>
          <p:cNvPicPr>
            <a:picLocks noChangeAspect="1"/>
          </p:cNvPicPr>
          <p:nvPr/>
        </p:nvPicPr>
        <p:blipFill>
          <a:blip r:embed="rId2">
            <a:extLst>
              <a:ext uri="{28A0092B-C50C-407E-A947-70E740481C1C}">
                <a14:useLocalDpi xmlns:a14="http://schemas.microsoft.com/office/drawing/2010/main" val="0"/>
              </a:ext>
            </a:extLst>
          </a:blip>
          <a:srcRect l="35577" t="3394" r="51154" b="90138"/>
          <a:stretch>
            <a:fillRect/>
          </a:stretch>
        </p:blipFill>
        <p:spPr bwMode="auto">
          <a:xfrm>
            <a:off x="2338388" y="6048375"/>
            <a:ext cx="2057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B3AED-7CDB-134A-975F-A54EF209E601}"/>
              </a:ext>
            </a:extLst>
          </p:cNvPr>
          <p:cNvSpPr>
            <a:spLocks noGrp="1"/>
          </p:cNvSpPr>
          <p:nvPr>
            <p:ph type="title"/>
          </p:nvPr>
        </p:nvSpPr>
        <p:spPr>
          <a:xfrm>
            <a:off x="804863" y="249238"/>
            <a:ext cx="7881937" cy="876300"/>
          </a:xfrm>
        </p:spPr>
        <p:txBody>
          <a:bodyPr anchor="t"/>
          <a:lstStyle/>
          <a:p>
            <a:pPr>
              <a:defRPr/>
            </a:pPr>
            <a:r>
              <a:rPr lang="fr-FR" dirty="0">
                <a:solidFill>
                  <a:schemeClr val="tx1"/>
                </a:solidFill>
              </a:rPr>
              <a:t>Des ressources à disposition                   des familles </a:t>
            </a:r>
          </a:p>
        </p:txBody>
      </p:sp>
      <p:sp>
        <p:nvSpPr>
          <p:cNvPr id="60419" name="Espace réservé du texte 2">
            <a:extLst>
              <a:ext uri="{FF2B5EF4-FFF2-40B4-BE49-F238E27FC236}">
                <a16:creationId xmlns:a16="http://schemas.microsoft.com/office/drawing/2014/main" id="{416AFB5C-EF95-5C43-B331-1B8CC3DBCAB0}"/>
              </a:ext>
            </a:extLst>
          </p:cNvPr>
          <p:cNvSpPr>
            <a:spLocks noGrp="1"/>
          </p:cNvSpPr>
          <p:nvPr>
            <p:ph type="body" sz="quarter" idx="13"/>
          </p:nvPr>
        </p:nvSpPr>
        <p:spPr>
          <a:xfrm>
            <a:off x="877888" y="1192213"/>
            <a:ext cx="5613400" cy="4598987"/>
          </a:xfrm>
        </p:spPr>
        <p:txBody>
          <a:bodyPr/>
          <a:lstStyle/>
          <a:p>
            <a:pPr fontAlgn="base">
              <a:spcAft>
                <a:spcPct val="0"/>
              </a:spcAft>
              <a:buClr>
                <a:srgbClr val="FF6C1A"/>
              </a:buClr>
              <a:buFont typeface="Arial" panose="020B0604020202020204" pitchFamily="34" charset="0"/>
              <a:buChar char="■"/>
              <a:defRPr/>
            </a:pPr>
            <a:r>
              <a:rPr lang="fr-FR" altLang="fr-FR" sz="1600" b="1" dirty="0">
                <a:solidFill>
                  <a:schemeClr val="tx1"/>
                </a:solidFill>
                <a:latin typeface="Arial" panose="020B0604020202020204" pitchFamily="34" charset="0"/>
                <a:cs typeface="Arial" panose="020B0604020202020204" pitchFamily="34" charset="0"/>
              </a:rPr>
              <a:t>Retrouvez toutes les informations sur le site : </a:t>
            </a:r>
            <a:r>
              <a:rPr lang="fr-FR" altLang="fr-FR" sz="1600" dirty="0">
                <a:solidFill>
                  <a:schemeClr val="tx1"/>
                </a:solidFill>
                <a:latin typeface="Arial" panose="020B0604020202020204" pitchFamily="34" charset="0"/>
                <a:cs typeface="Arial" panose="020B0604020202020204" pitchFamily="34" charset="0"/>
                <a:hlinkClick r:id="rId2"/>
              </a:rPr>
              <a:t>https://www.education.gouv.fr/reussir-au-lycee</a:t>
            </a:r>
            <a:endParaRPr lang="fr-FR" altLang="fr-FR" sz="1600" dirty="0">
              <a:solidFill>
                <a:schemeClr val="tx1"/>
              </a:solidFill>
              <a:latin typeface="Arial" panose="020B0604020202020204" pitchFamily="34" charset="0"/>
              <a:cs typeface="Arial" panose="020B0604020202020204" pitchFamily="34" charset="0"/>
            </a:endParaRPr>
          </a:p>
          <a:p>
            <a:pPr fontAlgn="base">
              <a:spcAft>
                <a:spcPct val="0"/>
              </a:spcAft>
              <a:buClr>
                <a:srgbClr val="FF6C1A"/>
              </a:buClr>
              <a:buFont typeface="Arial" panose="020B0604020202020204" pitchFamily="34" charset="0"/>
              <a:buChar char="■"/>
              <a:defRPr/>
            </a:pPr>
            <a:endParaRPr lang="fr-FR" altLang="fr-FR" sz="1600" dirty="0">
              <a:solidFill>
                <a:schemeClr val="tx1"/>
              </a:solidFill>
              <a:latin typeface="Arial" panose="020B0604020202020204" pitchFamily="34" charset="0"/>
              <a:cs typeface="Arial" panose="020B0604020202020204" pitchFamily="34" charset="0"/>
            </a:endParaRPr>
          </a:p>
          <a:p>
            <a:pPr fontAlgn="base">
              <a:spcAft>
                <a:spcPct val="0"/>
              </a:spcAft>
              <a:buClr>
                <a:srgbClr val="FF6C1A"/>
              </a:buClr>
              <a:buFont typeface="Arial" panose="020B0604020202020204" pitchFamily="34" charset="0"/>
              <a:buChar char="■"/>
              <a:defRPr/>
            </a:pPr>
            <a:r>
              <a:rPr lang="fr-FR" altLang="fr-FR" sz="1600" b="1" dirty="0">
                <a:solidFill>
                  <a:schemeClr val="tx1"/>
                </a:solidFill>
                <a:latin typeface="Arial" panose="020B0604020202020204" pitchFamily="34" charset="0"/>
                <a:cs typeface="Arial" panose="020B0604020202020204" pitchFamily="34" charset="0"/>
              </a:rPr>
              <a:t>Pour préparer votre projet d’orientation : </a:t>
            </a:r>
            <a:endParaRPr lang="fr-FR" altLang="fr-FR" sz="1600" dirty="0">
              <a:latin typeface="Arial" panose="020B0604020202020204" pitchFamily="34" charset="0"/>
              <a:cs typeface="Arial" panose="020B0604020202020204" pitchFamily="34" charset="0"/>
            </a:endParaRPr>
          </a:p>
          <a:p>
            <a:pPr lvl="1" fontAlgn="base">
              <a:spcAft>
                <a:spcPct val="0"/>
              </a:spcAft>
              <a:buFont typeface="Arial" panose="020B0604020202020204" pitchFamily="34" charset="0"/>
              <a:buChar char="■"/>
              <a:defRPr/>
            </a:pPr>
            <a:r>
              <a:rPr lang="fr-FR" altLang="fr-FR" sz="1600" dirty="0">
                <a:latin typeface="Arial" panose="020B0604020202020204" pitchFamily="34" charset="0"/>
                <a:cs typeface="Arial" panose="020B0604020202020204" pitchFamily="34" charset="0"/>
                <a:hlinkClick r:id="rId3"/>
              </a:rPr>
              <a:t>terminales2021-2022.fr</a:t>
            </a:r>
            <a:r>
              <a:rPr lang="fr-FR" altLang="fr-FR" sz="1600" dirty="0">
                <a:latin typeface="Arial" panose="020B0604020202020204" pitchFamily="34" charset="0"/>
                <a:cs typeface="Arial" panose="020B0604020202020204" pitchFamily="34" charset="0"/>
              </a:rPr>
              <a:t> </a:t>
            </a:r>
          </a:p>
          <a:p>
            <a:pPr lvl="1" fontAlgn="base">
              <a:spcAft>
                <a:spcPct val="0"/>
              </a:spcAft>
              <a:buFont typeface="Arial" panose="020B0604020202020204" pitchFamily="34" charset="0"/>
              <a:buChar char="■"/>
              <a:defRPr/>
            </a:pPr>
            <a:r>
              <a:rPr lang="fr-FR" altLang="fr-FR" sz="1600" dirty="0">
                <a:latin typeface="Arial" panose="020B0604020202020204" pitchFamily="34" charset="0"/>
                <a:cs typeface="Arial" panose="020B0604020202020204" pitchFamily="34" charset="0"/>
                <a:hlinkClick r:id="rId4"/>
              </a:rPr>
              <a:t>parcoursup.fr/</a:t>
            </a:r>
            <a:endParaRPr lang="fr-FR" altLang="fr-FR" sz="1600" dirty="0">
              <a:latin typeface="Arial" panose="020B0604020202020204" pitchFamily="34" charset="0"/>
              <a:cs typeface="Arial" panose="020B0604020202020204" pitchFamily="34" charset="0"/>
            </a:endParaRPr>
          </a:p>
          <a:p>
            <a:pPr fontAlgn="base">
              <a:spcAft>
                <a:spcPct val="0"/>
              </a:spcAft>
              <a:buFont typeface="Arial" panose="020B0604020202020204" pitchFamily="34" charset="0"/>
              <a:buChar char="■"/>
              <a:defRPr/>
            </a:pPr>
            <a:endParaRPr lang="fr-FR" altLang="fr-FR" dirty="0">
              <a:latin typeface="Arial" panose="020B0604020202020204" pitchFamily="34" charset="0"/>
              <a:cs typeface="Arial" panose="020B0604020202020204" pitchFamily="34" charset="0"/>
            </a:endParaRPr>
          </a:p>
          <a:p>
            <a:pPr fontAlgn="base">
              <a:spcAft>
                <a:spcPct val="0"/>
              </a:spcAft>
              <a:buFont typeface="Arial" panose="020B0604020202020204" pitchFamily="34" charset="0"/>
              <a:buChar char="■"/>
              <a:defRPr/>
            </a:pPr>
            <a:endParaRPr lang="fr-FR" altLang="fr-FR" dirty="0">
              <a:latin typeface="Arial" panose="020B0604020202020204" pitchFamily="34" charset="0"/>
              <a:cs typeface="Arial" panose="020B0604020202020204" pitchFamily="34" charset="0"/>
            </a:endParaRPr>
          </a:p>
          <a:p>
            <a:pPr fontAlgn="base">
              <a:spcAft>
                <a:spcPct val="0"/>
              </a:spcAft>
              <a:buFont typeface="Arial" panose="020B0604020202020204" pitchFamily="34" charset="0"/>
              <a:buChar char="■"/>
              <a:defRPr/>
            </a:pPr>
            <a:endParaRPr lang="fr-FR" altLang="fr-FR" dirty="0">
              <a:latin typeface="Arial" panose="020B0604020202020204" pitchFamily="34" charset="0"/>
              <a:cs typeface="Arial" panose="020B0604020202020204" pitchFamily="34" charset="0"/>
            </a:endParaRPr>
          </a:p>
          <a:p>
            <a:pPr marL="0" indent="0" fontAlgn="base">
              <a:spcAft>
                <a:spcPct val="0"/>
              </a:spcAft>
              <a:buFont typeface="Arial"/>
              <a:buNone/>
              <a:defRPr/>
            </a:pPr>
            <a:endParaRPr lang="fr-FR" altLang="fr-FR" dirty="0">
              <a:latin typeface="Arial" panose="020B0604020202020204" pitchFamily="34" charset="0"/>
              <a:cs typeface="Arial" panose="020B0604020202020204" pitchFamily="34" charset="0"/>
            </a:endParaRPr>
          </a:p>
        </p:txBody>
      </p:sp>
      <p:sp>
        <p:nvSpPr>
          <p:cNvPr id="35844"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0A9E6F99-C918-4007-860D-4FF2BF3FE6A5}" type="slidenum">
              <a:rPr lang="fr-FR" altLang="fr-FR" smtClean="0">
                <a:solidFill>
                  <a:srgbClr val="404040"/>
                </a:solidFill>
              </a:rPr>
              <a:pPr>
                <a:spcBef>
                  <a:spcPct val="0"/>
                </a:spcBef>
                <a:buClrTx/>
                <a:buSzTx/>
                <a:buFontTx/>
                <a:buNone/>
              </a:pPr>
              <a:t>15</a:t>
            </a:fld>
            <a:endParaRPr lang="fr-FR" altLang="fr-FR">
              <a:solidFill>
                <a:srgbClr val="404040"/>
              </a:solidFill>
            </a:endParaRPr>
          </a:p>
        </p:txBody>
      </p:sp>
      <p:pic>
        <p:nvPicPr>
          <p:cNvPr id="35845"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613" y="3030538"/>
            <a:ext cx="36861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ag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71950" y="3171825"/>
            <a:ext cx="497205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ZoneTexte 7"/>
          <p:cNvSpPr txBox="1">
            <a:spLocks noChangeArrowheads="1"/>
          </p:cNvSpPr>
          <p:nvPr/>
        </p:nvSpPr>
        <p:spPr bwMode="auto">
          <a:xfrm>
            <a:off x="542925" y="5499100"/>
            <a:ext cx="4002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r-FR" altLang="fr-FR" b="1">
                <a:solidFill>
                  <a:srgbClr val="F28E65"/>
                </a:solidFill>
              </a:rPr>
              <a:t>Terminales2021-2022.fr </a:t>
            </a:r>
            <a:r>
              <a:rPr lang="fr-FR" altLang="fr-FR" b="1">
                <a:solidFill>
                  <a:srgbClr val="0C5076"/>
                </a:solidFill>
              </a:rPr>
              <a:t>: infos sur les filières, les formations, les métiers </a:t>
            </a:r>
          </a:p>
        </p:txBody>
      </p:sp>
      <p:sp>
        <p:nvSpPr>
          <p:cNvPr id="35848" name="ZoneTexte 8"/>
          <p:cNvSpPr txBox="1">
            <a:spLocks noChangeArrowheads="1"/>
          </p:cNvSpPr>
          <p:nvPr/>
        </p:nvSpPr>
        <p:spPr bwMode="auto">
          <a:xfrm flipH="1">
            <a:off x="4545013" y="5481638"/>
            <a:ext cx="40862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r-FR" altLang="fr-FR" b="1">
                <a:solidFill>
                  <a:srgbClr val="F28E65"/>
                </a:solidFill>
              </a:rPr>
              <a:t>Parcoursup.fr </a:t>
            </a:r>
            <a:r>
              <a:rPr lang="fr-FR" altLang="fr-FR">
                <a:solidFill>
                  <a:srgbClr val="0C5076"/>
                </a:solidFill>
              </a:rPr>
              <a:t>: </a:t>
            </a:r>
            <a:r>
              <a:rPr lang="fr-FR" altLang="fr-FR" b="1">
                <a:solidFill>
                  <a:srgbClr val="0C5076"/>
                </a:solidFill>
              </a:rPr>
              <a:t>plus de 19 500 fiches de formations détaillées</a:t>
            </a:r>
            <a:endParaRPr lang="fr-FR" altLang="fr-FR">
              <a:solidFill>
                <a:srgbClr val="0C507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7E743-26FD-6A47-B7A9-617E17E6134A}"/>
              </a:ext>
            </a:extLst>
          </p:cNvPr>
          <p:cNvSpPr>
            <a:spLocks noGrp="1"/>
          </p:cNvSpPr>
          <p:nvPr>
            <p:ph type="title"/>
          </p:nvPr>
        </p:nvSpPr>
        <p:spPr>
          <a:xfrm>
            <a:off x="809625" y="468313"/>
            <a:ext cx="7881938" cy="550862"/>
          </a:xfrm>
        </p:spPr>
        <p:txBody>
          <a:bodyPr anchor="t"/>
          <a:lstStyle/>
          <a:p>
            <a:pPr eaLnBrk="1" fontAlgn="auto" hangingPunct="1">
              <a:spcAft>
                <a:spcPts val="0"/>
              </a:spcAft>
              <a:defRPr/>
            </a:pPr>
            <a:r>
              <a:rPr lang="fr-FR" dirty="0">
                <a:solidFill>
                  <a:schemeClr val="tx1"/>
                </a:solidFill>
              </a:rPr>
              <a:t>SOMMAIRE</a:t>
            </a:r>
          </a:p>
        </p:txBody>
      </p:sp>
      <p:sp>
        <p:nvSpPr>
          <p:cNvPr id="6" name="Espace réservé du texte 5">
            <a:extLst>
              <a:ext uri="{FF2B5EF4-FFF2-40B4-BE49-F238E27FC236}">
                <a16:creationId xmlns:a16="http://schemas.microsoft.com/office/drawing/2014/main" id="{2829AF5D-ABC6-E447-8284-D5407F56A1AE}"/>
              </a:ext>
            </a:extLst>
          </p:cNvPr>
          <p:cNvSpPr>
            <a:spLocks noGrp="1"/>
          </p:cNvSpPr>
          <p:nvPr>
            <p:ph type="body" sz="quarter" idx="13"/>
          </p:nvPr>
        </p:nvSpPr>
        <p:spPr>
          <a:xfrm>
            <a:off x="804863" y="1470025"/>
            <a:ext cx="7881937" cy="4397375"/>
          </a:xfrm>
        </p:spPr>
        <p:txBody>
          <a:bodyPr rtlCol="0">
            <a:normAutofit fontScale="70000" lnSpcReduction="20000"/>
          </a:bodyPr>
          <a:lstStyle/>
          <a:p>
            <a:pPr>
              <a:defRPr/>
            </a:pPr>
            <a:r>
              <a:rPr lang="fr-FR" sz="2200" dirty="0"/>
              <a:t> Les enseignements de la classe de terminale </a:t>
            </a:r>
          </a:p>
          <a:p>
            <a:pPr>
              <a:defRPr/>
            </a:pPr>
            <a:endParaRPr lang="fr-FR" sz="2200" dirty="0"/>
          </a:p>
          <a:p>
            <a:pPr>
              <a:defRPr/>
            </a:pPr>
            <a:r>
              <a:rPr lang="fr-FR" sz="2200" dirty="0"/>
              <a:t> Le calendrier de votre année de terminale 2021-2022</a:t>
            </a:r>
          </a:p>
          <a:p>
            <a:pPr>
              <a:defRPr/>
            </a:pPr>
            <a:endParaRPr lang="fr-FR" sz="2200" dirty="0"/>
          </a:p>
          <a:p>
            <a:pPr>
              <a:defRPr/>
            </a:pPr>
            <a:r>
              <a:rPr lang="fr-FR" sz="2200" dirty="0"/>
              <a:t> Les épreuves terminales des enseignements de spécialité</a:t>
            </a:r>
          </a:p>
          <a:p>
            <a:pPr>
              <a:defRPr/>
            </a:pPr>
            <a:endParaRPr lang="fr-FR" sz="2200" dirty="0"/>
          </a:p>
          <a:p>
            <a:pPr>
              <a:defRPr/>
            </a:pPr>
            <a:r>
              <a:rPr lang="fr-FR" sz="2200" dirty="0">
                <a:solidFill>
                  <a:schemeClr val="tx1"/>
                </a:solidFill>
              </a:rPr>
              <a:t>Le contrôle continu </a:t>
            </a:r>
            <a:r>
              <a:rPr lang="fr-FR" sz="2200" dirty="0"/>
              <a:t>en terminale </a:t>
            </a:r>
          </a:p>
          <a:p>
            <a:pPr>
              <a:defRPr/>
            </a:pPr>
            <a:endParaRPr lang="fr-FR" sz="2200" dirty="0"/>
          </a:p>
          <a:p>
            <a:pPr>
              <a:defRPr/>
            </a:pPr>
            <a:r>
              <a:rPr lang="fr-FR" sz="2200" dirty="0"/>
              <a:t> L’épreuve terminale de philosophie</a:t>
            </a:r>
          </a:p>
          <a:p>
            <a:pPr>
              <a:defRPr/>
            </a:pPr>
            <a:endParaRPr lang="fr-FR" sz="2200" dirty="0"/>
          </a:p>
          <a:p>
            <a:pPr>
              <a:defRPr/>
            </a:pPr>
            <a:r>
              <a:rPr lang="fr-FR" sz="2200" dirty="0"/>
              <a:t> Le Grand oral</a:t>
            </a:r>
          </a:p>
          <a:p>
            <a:pPr>
              <a:defRPr/>
            </a:pPr>
            <a:endParaRPr lang="fr-FR" sz="2200" dirty="0"/>
          </a:p>
          <a:p>
            <a:pPr>
              <a:defRPr/>
            </a:pPr>
            <a:r>
              <a:rPr lang="fr-FR" sz="2200" dirty="0"/>
              <a:t> La répartition de la note finale du baccalauréat </a:t>
            </a:r>
          </a:p>
          <a:p>
            <a:pPr>
              <a:defRPr/>
            </a:pPr>
            <a:endParaRPr lang="fr-FR" sz="2200" dirty="0"/>
          </a:p>
          <a:p>
            <a:pPr>
              <a:defRPr/>
            </a:pPr>
            <a:r>
              <a:rPr lang="fr-FR" sz="2200" dirty="0"/>
              <a:t>Vœux Parcoursup</a:t>
            </a:r>
          </a:p>
          <a:p>
            <a:pPr>
              <a:defRPr/>
            </a:pPr>
            <a:endParaRPr lang="fr-FR" sz="2200" dirty="0"/>
          </a:p>
          <a:p>
            <a:pPr>
              <a:defRPr/>
            </a:pPr>
            <a:r>
              <a:rPr lang="fr-FR" sz="2200" dirty="0"/>
              <a:t> Ressources </a:t>
            </a:r>
            <a:endParaRPr lang="fr-FR" dirty="0"/>
          </a:p>
        </p:txBody>
      </p:sp>
      <p:sp>
        <p:nvSpPr>
          <p:cNvPr id="2048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ED4EC13-B8B1-47A2-AF95-6B4DC2451D66}" type="slidenum">
              <a:rPr lang="fr-FR" altLang="fr-FR" smtClean="0">
                <a:solidFill>
                  <a:srgbClr val="404040"/>
                </a:solidFill>
              </a:rPr>
              <a:pPr>
                <a:spcBef>
                  <a:spcPct val="0"/>
                </a:spcBef>
                <a:buClrTx/>
                <a:buSzTx/>
                <a:buFontTx/>
                <a:buNone/>
              </a:pPr>
              <a:t>2</a:t>
            </a:fld>
            <a:endParaRPr lang="fr-FR" altLang="fr-FR">
              <a:solidFill>
                <a:srgbClr val="40404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10A32-21A9-0248-BB7D-947359DF60C7}"/>
              </a:ext>
            </a:extLst>
          </p:cNvPr>
          <p:cNvSpPr>
            <a:spLocks noGrp="1"/>
          </p:cNvSpPr>
          <p:nvPr>
            <p:ph type="title"/>
          </p:nvPr>
        </p:nvSpPr>
        <p:spPr>
          <a:xfrm>
            <a:off x="809625" y="468313"/>
            <a:ext cx="7881938" cy="1176337"/>
          </a:xfrm>
        </p:spPr>
        <p:txBody>
          <a:bodyPr anchor="t"/>
          <a:lstStyle/>
          <a:p>
            <a:pPr>
              <a:defRPr/>
            </a:pPr>
            <a:r>
              <a:rPr lang="fr-FR" dirty="0">
                <a:solidFill>
                  <a:schemeClr val="tx1"/>
                </a:solidFill>
              </a:rPr>
              <a:t>Les enseignements de La CLASSE </a:t>
            </a:r>
            <a:br>
              <a:rPr lang="fr-FR" dirty="0">
                <a:solidFill>
                  <a:schemeClr val="tx1"/>
                </a:solidFill>
              </a:rPr>
            </a:br>
            <a:r>
              <a:rPr lang="fr-FR" dirty="0">
                <a:solidFill>
                  <a:schemeClr val="tx1"/>
                </a:solidFill>
              </a:rPr>
              <a:t>de terminale </a:t>
            </a:r>
          </a:p>
        </p:txBody>
      </p:sp>
      <p:sp>
        <p:nvSpPr>
          <p:cNvPr id="3" name="Espace réservé du texte 2">
            <a:extLst>
              <a:ext uri="{FF2B5EF4-FFF2-40B4-BE49-F238E27FC236}">
                <a16:creationId xmlns:a16="http://schemas.microsoft.com/office/drawing/2014/main" id="{723F34A5-3E18-C04C-83D2-1D557A0E8A72}"/>
              </a:ext>
            </a:extLst>
          </p:cNvPr>
          <p:cNvSpPr>
            <a:spLocks noGrp="1"/>
          </p:cNvSpPr>
          <p:nvPr>
            <p:ph type="body" sz="quarter" idx="13"/>
          </p:nvPr>
        </p:nvSpPr>
        <p:spPr>
          <a:xfrm>
            <a:off x="804863" y="1471613"/>
            <a:ext cx="7881937" cy="4598987"/>
          </a:xfrm>
        </p:spPr>
        <p:txBody>
          <a:bodyPr/>
          <a:lstStyle/>
          <a:p>
            <a:pPr marL="0" indent="0">
              <a:buFont typeface="Arial"/>
              <a:buNone/>
              <a:defRPr/>
            </a:pPr>
            <a:endParaRPr lang="fr-FR" sz="1600" b="1" dirty="0"/>
          </a:p>
          <a:p>
            <a:pPr>
              <a:defRPr/>
            </a:pPr>
            <a:r>
              <a:rPr lang="fr-FR" sz="1600" dirty="0"/>
              <a:t>Dans chaque voie, générale ou technologique : </a:t>
            </a:r>
          </a:p>
        </p:txBody>
      </p:sp>
      <p:sp>
        <p:nvSpPr>
          <p:cNvPr id="22532"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5811E050-72E7-419E-91BD-FCEE232BFDD4}" type="slidenum">
              <a:rPr lang="fr-FR" altLang="fr-FR" smtClean="0">
                <a:solidFill>
                  <a:srgbClr val="404040"/>
                </a:solidFill>
              </a:rPr>
              <a:pPr>
                <a:spcBef>
                  <a:spcPct val="0"/>
                </a:spcBef>
                <a:buClrTx/>
                <a:buSzTx/>
                <a:buFontTx/>
                <a:buNone/>
              </a:pPr>
              <a:t>3</a:t>
            </a:fld>
            <a:endParaRPr lang="fr-FR" altLang="fr-FR">
              <a:solidFill>
                <a:srgbClr val="404040"/>
              </a:solidFill>
            </a:endParaRPr>
          </a:p>
        </p:txBody>
      </p:sp>
      <p:sp>
        <p:nvSpPr>
          <p:cNvPr id="10" name="Rectangle 9">
            <a:extLst>
              <a:ext uri="{FF2B5EF4-FFF2-40B4-BE49-F238E27FC236}">
                <a16:creationId xmlns:a16="http://schemas.microsoft.com/office/drawing/2014/main" id="{E3A38FF7-87FF-C44C-97F5-1958EC2A7DE7}"/>
              </a:ext>
            </a:extLst>
          </p:cNvPr>
          <p:cNvSpPr/>
          <p:nvPr/>
        </p:nvSpPr>
        <p:spPr>
          <a:xfrm>
            <a:off x="2508250" y="3251200"/>
            <a:ext cx="4216400" cy="5232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fr-FR" sz="1400" b="1" dirty="0">
                <a:latin typeface="Arial" pitchFamily="34" charset="0"/>
                <a:ea typeface="Roboto" pitchFamily="2" charset="0"/>
              </a:rPr>
              <a:t>Des enseignements de spécialité pour chacun</a:t>
            </a:r>
          </a:p>
          <a:p>
            <a:pPr marL="285750" indent="-285750" eaLnBrk="1" hangingPunct="1">
              <a:buFont typeface="Wingdings" panose="05000000000000000000" pitchFamily="2" charset="2"/>
              <a:buChar char="§"/>
              <a:defRPr/>
            </a:pPr>
            <a:r>
              <a:rPr lang="fr-FR" sz="1400" dirty="0">
                <a:latin typeface="Arial" pitchFamily="34" charset="0"/>
                <a:ea typeface="Roboto" pitchFamily="2" charset="0"/>
              </a:rPr>
              <a:t>Choisis par les élèves en voie générale</a:t>
            </a:r>
          </a:p>
        </p:txBody>
      </p:sp>
      <p:sp>
        <p:nvSpPr>
          <p:cNvPr id="22534" name="Rectangle 11"/>
          <p:cNvSpPr>
            <a:spLocks noChangeArrowheads="1"/>
          </p:cNvSpPr>
          <p:nvPr/>
        </p:nvSpPr>
        <p:spPr bwMode="auto">
          <a:xfrm>
            <a:off x="2508250" y="4206875"/>
            <a:ext cx="4216400" cy="523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a:solidFill>
                  <a:schemeClr val="tx1"/>
                </a:solidFill>
              </a:rPr>
              <a:t>Des enseignements optionnels pour les élèves qui le souhaitent </a:t>
            </a:r>
          </a:p>
        </p:txBody>
      </p:sp>
      <p:sp>
        <p:nvSpPr>
          <p:cNvPr id="22535" name="Rectangle 12"/>
          <p:cNvSpPr>
            <a:spLocks noChangeArrowheads="1"/>
          </p:cNvSpPr>
          <p:nvPr/>
        </p:nvSpPr>
        <p:spPr bwMode="auto">
          <a:xfrm>
            <a:off x="2508250" y="2768600"/>
            <a:ext cx="4216400" cy="307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a:solidFill>
                  <a:schemeClr val="tx1"/>
                </a:solidFill>
              </a:rPr>
              <a:t>Des enseignements communs à tous les élèves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F72DCD-45F1-9843-A2D7-78BAF6472678}"/>
              </a:ext>
            </a:extLst>
          </p:cNvPr>
          <p:cNvSpPr>
            <a:spLocks noGrp="1"/>
          </p:cNvSpPr>
          <p:nvPr>
            <p:ph type="title"/>
          </p:nvPr>
        </p:nvSpPr>
        <p:spPr>
          <a:xfrm>
            <a:off x="809625" y="468313"/>
            <a:ext cx="7881938" cy="782637"/>
          </a:xfrm>
        </p:spPr>
        <p:txBody>
          <a:bodyPr anchor="t"/>
          <a:lstStyle/>
          <a:p>
            <a:pPr>
              <a:defRPr/>
            </a:pPr>
            <a:r>
              <a:rPr lang="fr-FR" dirty="0">
                <a:solidFill>
                  <a:schemeClr val="tx1"/>
                </a:solidFill>
              </a:rPr>
              <a:t>En terminale de la voie générale</a:t>
            </a:r>
          </a:p>
        </p:txBody>
      </p:sp>
      <p:sp>
        <p:nvSpPr>
          <p:cNvPr id="3" name="Espace réservé du texte 2">
            <a:extLst>
              <a:ext uri="{FF2B5EF4-FFF2-40B4-BE49-F238E27FC236}">
                <a16:creationId xmlns:a16="http://schemas.microsoft.com/office/drawing/2014/main" id="{F7DA9469-27AD-DF4C-AB9D-21F22E46A166}"/>
              </a:ext>
            </a:extLst>
          </p:cNvPr>
          <p:cNvSpPr>
            <a:spLocks noGrp="1"/>
          </p:cNvSpPr>
          <p:nvPr>
            <p:ph type="body" sz="quarter" idx="13"/>
          </p:nvPr>
        </p:nvSpPr>
        <p:spPr>
          <a:xfrm>
            <a:off x="268288" y="1217613"/>
            <a:ext cx="4049712" cy="4598987"/>
          </a:xfrm>
        </p:spPr>
        <p:txBody>
          <a:bodyPr/>
          <a:lstStyle/>
          <a:p>
            <a:pPr>
              <a:buClr>
                <a:srgbClr val="63C3F5"/>
              </a:buClr>
              <a:defRPr/>
            </a:pPr>
            <a:r>
              <a:rPr lang="fr-FR" sz="1100" b="1" dirty="0">
                <a:solidFill>
                  <a:schemeClr val="tx1"/>
                </a:solidFill>
              </a:rPr>
              <a:t>Enseignements communs</a:t>
            </a:r>
          </a:p>
          <a:p>
            <a:pPr lvl="1">
              <a:defRPr/>
            </a:pPr>
            <a:r>
              <a:rPr lang="fr-FR" sz="1100" dirty="0"/>
              <a:t>Philosophie : 4h</a:t>
            </a:r>
          </a:p>
          <a:p>
            <a:pPr lvl="1">
              <a:defRPr/>
            </a:pPr>
            <a:r>
              <a:rPr lang="fr-FR" sz="1100" dirty="0"/>
              <a:t>Histoire-géographie : 3h</a:t>
            </a:r>
          </a:p>
          <a:p>
            <a:pPr lvl="1">
              <a:defRPr/>
            </a:pPr>
            <a:r>
              <a:rPr lang="fr-FR" sz="1100" dirty="0"/>
              <a:t>LVA et LVB : 4h</a:t>
            </a:r>
          </a:p>
          <a:p>
            <a:pPr lvl="1">
              <a:defRPr/>
            </a:pPr>
            <a:r>
              <a:rPr lang="fr-FR" sz="1100" dirty="0"/>
              <a:t>Éducation physique et sportive : 2h</a:t>
            </a:r>
          </a:p>
          <a:p>
            <a:pPr lvl="1">
              <a:defRPr/>
            </a:pPr>
            <a:r>
              <a:rPr lang="fr-FR" sz="1100" dirty="0"/>
              <a:t>Enseignement scientifique : 2h</a:t>
            </a:r>
          </a:p>
          <a:p>
            <a:pPr lvl="1">
              <a:defRPr/>
            </a:pPr>
            <a:r>
              <a:rPr lang="fr-FR" sz="1100" dirty="0"/>
              <a:t>Enseignement moral et civique : 18h annuelles</a:t>
            </a:r>
          </a:p>
          <a:p>
            <a:pPr lvl="1">
              <a:defRPr/>
            </a:pPr>
            <a:endParaRPr lang="fr-FR" sz="1100" dirty="0"/>
          </a:p>
          <a:p>
            <a:pPr>
              <a:buClr>
                <a:srgbClr val="63C3F5"/>
              </a:buClr>
              <a:defRPr/>
            </a:pPr>
            <a:r>
              <a:rPr lang="fr-FR" sz="1100" b="1" dirty="0">
                <a:solidFill>
                  <a:prstClr val="black"/>
                </a:solidFill>
              </a:rPr>
              <a:t>1 enseignement optionnel au plus* </a:t>
            </a:r>
            <a:br>
              <a:rPr lang="fr-FR" sz="1100" b="1" dirty="0">
                <a:solidFill>
                  <a:prstClr val="black"/>
                </a:solidFill>
              </a:rPr>
            </a:br>
            <a:r>
              <a:rPr lang="fr-FR" sz="1100" b="1" dirty="0">
                <a:solidFill>
                  <a:prstClr val="black"/>
                </a:solidFill>
              </a:rPr>
              <a:t>(3h hebdomadaires par option) à choisir parmi: </a:t>
            </a:r>
          </a:p>
          <a:p>
            <a:pPr lvl="1">
              <a:defRPr/>
            </a:pPr>
            <a:r>
              <a:rPr lang="fr-FR" sz="1100" dirty="0"/>
              <a:t>Langue vivante C</a:t>
            </a:r>
          </a:p>
          <a:p>
            <a:pPr lvl="1">
              <a:defRPr/>
            </a:pPr>
            <a:r>
              <a:rPr lang="fr-FR" sz="1100" dirty="0"/>
              <a:t>Langues et cultures de l’Antiquité (LCA)*</a:t>
            </a:r>
          </a:p>
          <a:p>
            <a:pPr marL="0" indent="0">
              <a:buClr>
                <a:srgbClr val="63C3F5"/>
              </a:buClr>
              <a:buFont typeface="Arial"/>
              <a:buNone/>
              <a:defRPr/>
            </a:pPr>
            <a:endParaRPr lang="fr-FR" sz="1100" b="1" dirty="0">
              <a:solidFill>
                <a:prstClr val="black"/>
              </a:solidFill>
            </a:endParaRPr>
          </a:p>
          <a:p>
            <a:pPr>
              <a:buClr>
                <a:srgbClr val="63C3F5"/>
              </a:buClr>
              <a:defRPr/>
            </a:pPr>
            <a:r>
              <a:rPr lang="fr-FR" sz="1100" b="1" dirty="0">
                <a:solidFill>
                  <a:schemeClr val="tx1"/>
                </a:solidFill>
              </a:rPr>
              <a:t>1 enseignement optionnel de terminale au plus*</a:t>
            </a:r>
            <a:br>
              <a:rPr lang="fr-FR" sz="1100" b="1" dirty="0">
                <a:solidFill>
                  <a:schemeClr val="tx1"/>
                </a:solidFill>
              </a:rPr>
            </a:br>
            <a:r>
              <a:rPr lang="fr-FR" sz="1100" b="1" dirty="0">
                <a:solidFill>
                  <a:schemeClr val="tx1"/>
                </a:solidFill>
              </a:rPr>
              <a:t>(3h hebdomadaires par option) à choisir parmi : </a:t>
            </a:r>
          </a:p>
          <a:p>
            <a:pPr lvl="1">
              <a:defRPr/>
            </a:pPr>
            <a:r>
              <a:rPr lang="fr-FR" sz="1100" dirty="0"/>
              <a:t>Mathématiques complémentaires</a:t>
            </a:r>
          </a:p>
          <a:p>
            <a:pPr lvl="1">
              <a:defRPr/>
            </a:pPr>
            <a:r>
              <a:rPr lang="fr-FR" sz="1100" dirty="0"/>
              <a:t>Mathématiques expertes</a:t>
            </a:r>
          </a:p>
          <a:p>
            <a:pPr lvl="1">
              <a:defRPr/>
            </a:pPr>
            <a:endParaRPr lang="fr-FR" sz="1400" dirty="0"/>
          </a:p>
          <a:p>
            <a:pPr lvl="1">
              <a:defRPr/>
            </a:pPr>
            <a:endParaRPr lang="fr-FR" sz="1400" dirty="0"/>
          </a:p>
          <a:p>
            <a:pPr lvl="1">
              <a:defRPr/>
            </a:pPr>
            <a:endParaRPr lang="fr-FR" sz="1400" dirty="0"/>
          </a:p>
          <a:p>
            <a:pPr lvl="1">
              <a:defRPr/>
            </a:pPr>
            <a:endParaRPr lang="fr-FR" sz="1400" dirty="0"/>
          </a:p>
          <a:p>
            <a:pPr lvl="1">
              <a:defRPr/>
            </a:pPr>
            <a:endParaRPr lang="fr-FR" sz="1400" dirty="0"/>
          </a:p>
          <a:p>
            <a:pPr marL="457200" lvl="1" indent="0">
              <a:buFont typeface="Arial Italic"/>
              <a:buNone/>
              <a:defRPr/>
            </a:pPr>
            <a:endParaRPr lang="fr-FR" sz="1400" dirty="0"/>
          </a:p>
          <a:p>
            <a:pPr lvl="1">
              <a:defRPr/>
            </a:pPr>
            <a:endParaRPr lang="fr-FR" dirty="0"/>
          </a:p>
          <a:p>
            <a:pPr lvl="1">
              <a:defRPr/>
            </a:pPr>
            <a:endParaRPr lang="fr-FR" dirty="0"/>
          </a:p>
        </p:txBody>
      </p:sp>
      <p:sp>
        <p:nvSpPr>
          <p:cNvPr id="23556"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43D97064-F11F-4F5E-967B-4ACFF057D7C3}" type="slidenum">
              <a:rPr lang="fr-FR" altLang="fr-FR" smtClean="0">
                <a:solidFill>
                  <a:srgbClr val="404040"/>
                </a:solidFill>
              </a:rPr>
              <a:pPr>
                <a:spcBef>
                  <a:spcPct val="0"/>
                </a:spcBef>
                <a:buClrTx/>
                <a:buSzTx/>
                <a:buFontTx/>
                <a:buNone/>
              </a:pPr>
              <a:t>4</a:t>
            </a:fld>
            <a:endParaRPr lang="fr-FR" altLang="fr-FR">
              <a:solidFill>
                <a:srgbClr val="404040"/>
              </a:solidFill>
            </a:endParaRPr>
          </a:p>
        </p:txBody>
      </p:sp>
      <p:sp>
        <p:nvSpPr>
          <p:cNvPr id="23557" name="ZoneTexte 4"/>
          <p:cNvSpPr txBox="1">
            <a:spLocks noChangeArrowheads="1"/>
          </p:cNvSpPr>
          <p:nvPr/>
        </p:nvSpPr>
        <p:spPr bwMode="auto">
          <a:xfrm>
            <a:off x="4049713" y="1195388"/>
            <a:ext cx="4919662"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635000" indent="-17780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eaLnBrk="1" hangingPunct="1">
              <a:buClr>
                <a:srgbClr val="63C3F5"/>
              </a:buClr>
            </a:pPr>
            <a:r>
              <a:rPr lang="fr-FR" altLang="fr-FR" sz="1400" b="1" dirty="0">
                <a:solidFill>
                  <a:schemeClr val="tx1"/>
                </a:solidFill>
              </a:rPr>
              <a:t>2</a:t>
            </a:r>
            <a:r>
              <a:rPr lang="fr-FR" altLang="fr-FR" sz="1400" b="1" dirty="0">
                <a:solidFill>
                  <a:srgbClr val="000000"/>
                </a:solidFill>
              </a:rPr>
              <a:t> enseignements de spécialité </a:t>
            </a:r>
            <a:r>
              <a:rPr lang="fr-FR" altLang="fr-FR" sz="1400" b="1" dirty="0">
                <a:solidFill>
                  <a:schemeClr val="tx1"/>
                </a:solidFill>
              </a:rPr>
              <a:t>(6h </a:t>
            </a:r>
            <a:r>
              <a:rPr lang="fr-FR" altLang="fr-FR" sz="1400" b="1" dirty="0">
                <a:solidFill>
                  <a:srgbClr val="000000"/>
                </a:solidFill>
              </a:rPr>
              <a:t>hebdomadaires  par spécialité) : </a:t>
            </a:r>
          </a:p>
          <a:p>
            <a:pPr lvl="1" eaLnBrk="1" hangingPunct="1">
              <a:buClr>
                <a:srgbClr val="5AA1D8"/>
              </a:buClr>
              <a:buFont typeface="Arial" panose="020B0604020202020204" pitchFamily="34" charset="0"/>
              <a:buChar char="■"/>
            </a:pPr>
            <a:r>
              <a:rPr lang="fr-FR" altLang="fr-FR" sz="1400" dirty="0">
                <a:solidFill>
                  <a:srgbClr val="000000"/>
                </a:solidFill>
              </a:rPr>
              <a:t>Histoire-géographie, géopolitique et sciences politiques</a:t>
            </a:r>
          </a:p>
          <a:p>
            <a:pPr lvl="1" eaLnBrk="1" hangingPunct="1">
              <a:buClr>
                <a:srgbClr val="5AA1D8"/>
              </a:buClr>
              <a:buFont typeface="Arial" panose="020B0604020202020204" pitchFamily="34" charset="0"/>
              <a:buChar char="■"/>
            </a:pPr>
            <a:r>
              <a:rPr lang="fr-FR" altLang="fr-FR" sz="1400" dirty="0">
                <a:solidFill>
                  <a:srgbClr val="000000"/>
                </a:solidFill>
              </a:rPr>
              <a:t>Humanités, littérature et philosophie</a:t>
            </a:r>
          </a:p>
          <a:p>
            <a:pPr lvl="1" eaLnBrk="1" hangingPunct="1">
              <a:buClr>
                <a:srgbClr val="5AA1D8"/>
              </a:buClr>
              <a:buFont typeface="Arial" panose="020B0604020202020204" pitchFamily="34" charset="0"/>
              <a:buChar char="■"/>
            </a:pPr>
            <a:r>
              <a:rPr lang="fr-FR" altLang="fr-FR" sz="1400" dirty="0">
                <a:solidFill>
                  <a:srgbClr val="000000"/>
                </a:solidFill>
              </a:rPr>
              <a:t>Langues, littératures et cultures étrangères                       et régionales</a:t>
            </a:r>
          </a:p>
          <a:p>
            <a:pPr lvl="1" eaLnBrk="1" hangingPunct="1">
              <a:buClr>
                <a:srgbClr val="5AA1D8"/>
              </a:buClr>
              <a:buFont typeface="Arial" panose="020B0604020202020204" pitchFamily="34" charset="0"/>
              <a:buChar char="■"/>
            </a:pPr>
            <a:r>
              <a:rPr lang="fr-FR" altLang="fr-FR" sz="1400" dirty="0">
                <a:solidFill>
                  <a:srgbClr val="000000"/>
                </a:solidFill>
              </a:rPr>
              <a:t>Mathématiques</a:t>
            </a:r>
          </a:p>
          <a:p>
            <a:pPr lvl="1" eaLnBrk="1" hangingPunct="1">
              <a:buClr>
                <a:srgbClr val="5AA1D8"/>
              </a:buClr>
              <a:buFont typeface="Arial" panose="020B0604020202020204" pitchFamily="34" charset="0"/>
              <a:buChar char="■"/>
            </a:pPr>
            <a:r>
              <a:rPr lang="fr-FR" altLang="fr-FR" sz="1400" dirty="0">
                <a:solidFill>
                  <a:srgbClr val="000000"/>
                </a:solidFill>
              </a:rPr>
              <a:t>Physique-chimie</a:t>
            </a:r>
          </a:p>
          <a:p>
            <a:pPr lvl="1" eaLnBrk="1" hangingPunct="1">
              <a:buClr>
                <a:srgbClr val="5AA1D8"/>
              </a:buClr>
              <a:buFont typeface="Arial" panose="020B0604020202020204" pitchFamily="34" charset="0"/>
              <a:buChar char="■"/>
            </a:pPr>
            <a:r>
              <a:rPr lang="fr-FR" altLang="fr-FR" sz="1400" dirty="0">
                <a:solidFill>
                  <a:srgbClr val="000000"/>
                </a:solidFill>
              </a:rPr>
              <a:t>Sciences de la vie et de la Terre</a:t>
            </a:r>
          </a:p>
          <a:p>
            <a:pPr lvl="1" eaLnBrk="1" hangingPunct="1">
              <a:buClr>
                <a:srgbClr val="5AA1D8"/>
              </a:buClr>
              <a:buFont typeface="Arial" panose="020B0604020202020204" pitchFamily="34" charset="0"/>
              <a:buChar char="■"/>
            </a:pPr>
            <a:r>
              <a:rPr lang="fr-FR" altLang="fr-FR" sz="1400" dirty="0">
                <a:solidFill>
                  <a:srgbClr val="000000"/>
                </a:solidFill>
              </a:rPr>
              <a:t>Sciences économiques et sociales</a:t>
            </a:r>
          </a:p>
          <a:p>
            <a:pPr lvl="1" eaLnBrk="1" hangingPunct="1">
              <a:buClr>
                <a:srgbClr val="63C3F5"/>
              </a:buClr>
              <a:buFont typeface="Arial" panose="020B0604020202020204" pitchFamily="34" charset="0"/>
              <a:buChar char="■"/>
            </a:pPr>
            <a:endParaRPr lang="fr-FR" altLang="fr-FR" sz="1400" dirty="0">
              <a:solidFill>
                <a:srgbClr val="000000"/>
              </a:solidFill>
            </a:endParaRPr>
          </a:p>
        </p:txBody>
      </p:sp>
      <p:sp>
        <p:nvSpPr>
          <p:cNvPr id="23558" name="ZoneTexte 7"/>
          <p:cNvSpPr txBox="1">
            <a:spLocks noChangeArrowheads="1"/>
          </p:cNvSpPr>
          <p:nvPr/>
        </p:nvSpPr>
        <p:spPr bwMode="auto">
          <a:xfrm>
            <a:off x="1352739" y="4780953"/>
            <a:ext cx="2771775" cy="646113"/>
          </a:xfrm>
          <a:prstGeom prst="rect">
            <a:avLst/>
          </a:prstGeom>
          <a:solidFill>
            <a:schemeClr val="bg2"/>
          </a:solidFill>
          <a:ln w="9525">
            <a:solidFill>
              <a:schemeClr val="bg2"/>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r-FR" altLang="fr-FR" sz="1200" b="1" dirty="0">
                <a:solidFill>
                  <a:schemeClr val="tx1"/>
                </a:solidFill>
              </a:rPr>
              <a:t>*Exception : </a:t>
            </a:r>
            <a:r>
              <a:rPr lang="fr-FR" altLang="fr-FR" sz="1200" dirty="0">
                <a:solidFill>
                  <a:schemeClr val="tx1"/>
                </a:solidFill>
              </a:rPr>
              <a:t>Les enseignements optionnels de LCA latin et grec peuvent être choisis en supplément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A848F-3D9F-2647-80FA-BF9186B57D91}"/>
              </a:ext>
            </a:extLst>
          </p:cNvPr>
          <p:cNvSpPr>
            <a:spLocks noGrp="1"/>
          </p:cNvSpPr>
          <p:nvPr>
            <p:ph type="title"/>
          </p:nvPr>
        </p:nvSpPr>
        <p:spPr>
          <a:xfrm>
            <a:off x="809625" y="468313"/>
            <a:ext cx="7881938" cy="930275"/>
          </a:xfrm>
        </p:spPr>
        <p:txBody>
          <a:bodyPr anchor="t"/>
          <a:lstStyle/>
          <a:p>
            <a:pPr>
              <a:defRPr/>
            </a:pPr>
            <a:r>
              <a:rPr lang="fr-FR" dirty="0">
                <a:solidFill>
                  <a:schemeClr val="tx1"/>
                </a:solidFill>
              </a:rPr>
              <a:t>calendrier de l’année</a:t>
            </a:r>
            <a:br>
              <a:rPr lang="fr-FR" dirty="0">
                <a:solidFill>
                  <a:schemeClr val="tx1"/>
                </a:solidFill>
              </a:rPr>
            </a:br>
            <a:r>
              <a:rPr lang="fr-FR" dirty="0">
                <a:solidFill>
                  <a:schemeClr val="tx1"/>
                </a:solidFill>
              </a:rPr>
              <a:t>de terminale 2021-2022</a:t>
            </a:r>
          </a:p>
        </p:txBody>
      </p:sp>
      <p:sp>
        <p:nvSpPr>
          <p:cNvPr id="25603"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2324C2AD-51FA-414E-AEF1-0C66AB0FD63D}" type="slidenum">
              <a:rPr lang="fr-FR" altLang="fr-FR" smtClean="0">
                <a:solidFill>
                  <a:srgbClr val="404040"/>
                </a:solidFill>
              </a:rPr>
              <a:pPr>
                <a:spcBef>
                  <a:spcPct val="0"/>
                </a:spcBef>
                <a:buClrTx/>
                <a:buSzTx/>
                <a:buFontTx/>
                <a:buNone/>
              </a:pPr>
              <a:t>5</a:t>
            </a:fld>
            <a:endParaRPr lang="fr-FR" altLang="fr-FR">
              <a:solidFill>
                <a:srgbClr val="404040"/>
              </a:solidFill>
            </a:endParaRPr>
          </a:p>
        </p:txBody>
      </p:sp>
      <p:pic>
        <p:nvPicPr>
          <p:cNvPr id="25604"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3863"/>
            <a:ext cx="9144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7E939F94-AD29-4066-9973-6B8D03CAE1DD}"/>
              </a:ext>
            </a:extLst>
          </p:cNvPr>
          <p:cNvSpPr txBox="1"/>
          <p:nvPr/>
        </p:nvSpPr>
        <p:spPr>
          <a:xfrm>
            <a:off x="7097916" y="2441907"/>
            <a:ext cx="823866" cy="400110"/>
          </a:xfrm>
          <a:prstGeom prst="rect">
            <a:avLst/>
          </a:prstGeom>
          <a:solidFill>
            <a:schemeClr val="bg1"/>
          </a:solidFill>
        </p:spPr>
        <p:txBody>
          <a:bodyPr wrap="square" rtlCol="0">
            <a:spAutoFit/>
          </a:bodyPr>
          <a:lstStyle/>
          <a:p>
            <a:r>
              <a:rPr lang="fr-FR" sz="1000" dirty="0"/>
              <a:t>8 juin: Philosophie</a:t>
            </a:r>
          </a:p>
        </p:txBody>
      </p:sp>
      <p:sp>
        <p:nvSpPr>
          <p:cNvPr id="4" name="ZoneTexte 3">
            <a:extLst>
              <a:ext uri="{FF2B5EF4-FFF2-40B4-BE49-F238E27FC236}">
                <a16:creationId xmlns:a16="http://schemas.microsoft.com/office/drawing/2014/main" id="{53F913DD-5188-485C-83A5-83D3C9DE39CD}"/>
              </a:ext>
            </a:extLst>
          </p:cNvPr>
          <p:cNvSpPr txBox="1"/>
          <p:nvPr/>
        </p:nvSpPr>
        <p:spPr>
          <a:xfrm>
            <a:off x="7097916" y="2842017"/>
            <a:ext cx="796705" cy="400110"/>
          </a:xfrm>
          <a:prstGeom prst="rect">
            <a:avLst/>
          </a:prstGeom>
          <a:solidFill>
            <a:schemeClr val="bg1"/>
          </a:solidFill>
        </p:spPr>
        <p:txBody>
          <a:bodyPr wrap="square" rtlCol="0">
            <a:spAutoFit/>
          </a:bodyPr>
          <a:lstStyle/>
          <a:p>
            <a:r>
              <a:rPr lang="fr-FR" sz="1000" dirty="0"/>
              <a:t>9-16 juin: Grand Oral</a:t>
            </a:r>
          </a:p>
        </p:txBody>
      </p:sp>
      <p:sp>
        <p:nvSpPr>
          <p:cNvPr id="5" name="ZoneTexte 4">
            <a:extLst>
              <a:ext uri="{FF2B5EF4-FFF2-40B4-BE49-F238E27FC236}">
                <a16:creationId xmlns:a16="http://schemas.microsoft.com/office/drawing/2014/main" id="{9431B78B-CC90-4B1C-A578-2201FCC86D16}"/>
              </a:ext>
            </a:extLst>
          </p:cNvPr>
          <p:cNvSpPr txBox="1"/>
          <p:nvPr/>
        </p:nvSpPr>
        <p:spPr>
          <a:xfrm>
            <a:off x="8041819" y="2603249"/>
            <a:ext cx="796706" cy="861774"/>
          </a:xfrm>
          <a:prstGeom prst="rect">
            <a:avLst/>
          </a:prstGeom>
          <a:solidFill>
            <a:schemeClr val="bg1"/>
          </a:solidFill>
        </p:spPr>
        <p:txBody>
          <a:bodyPr wrap="square" rtlCol="0">
            <a:spAutoFit/>
          </a:bodyPr>
          <a:lstStyle/>
          <a:p>
            <a:r>
              <a:rPr lang="fr-FR" sz="1000" dirty="0"/>
              <a:t>21 juin: résultats</a:t>
            </a:r>
          </a:p>
          <a:p>
            <a:endParaRPr lang="fr-FR" sz="1000" dirty="0"/>
          </a:p>
          <a:p>
            <a:r>
              <a:rPr lang="fr-FR" sz="1000" dirty="0"/>
              <a:t>24 juin: fin de session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C4A6F-B86F-C04C-BD3C-3E70B0769F99}"/>
              </a:ext>
            </a:extLst>
          </p:cNvPr>
          <p:cNvSpPr>
            <a:spLocks noGrp="1"/>
          </p:cNvSpPr>
          <p:nvPr>
            <p:ph type="title"/>
          </p:nvPr>
        </p:nvSpPr>
        <p:spPr>
          <a:xfrm>
            <a:off x="804863" y="182563"/>
            <a:ext cx="8207375" cy="1287462"/>
          </a:xfrm>
        </p:spPr>
        <p:txBody>
          <a:bodyPr/>
          <a:lstStyle/>
          <a:p>
            <a:pPr>
              <a:defRPr/>
            </a:pPr>
            <a:r>
              <a:rPr lang="fr-FR" dirty="0">
                <a:solidFill>
                  <a:schemeClr val="tx1"/>
                </a:solidFill>
              </a:rPr>
              <a:t>Épreuves terminales des </a:t>
            </a:r>
            <a:br>
              <a:rPr lang="fr-FR" dirty="0">
                <a:solidFill>
                  <a:schemeClr val="tx1"/>
                </a:solidFill>
              </a:rPr>
            </a:br>
            <a:r>
              <a:rPr lang="fr-FR" dirty="0">
                <a:solidFill>
                  <a:schemeClr val="tx1"/>
                </a:solidFill>
              </a:rPr>
              <a:t>enseignements de spécialité</a:t>
            </a:r>
          </a:p>
        </p:txBody>
      </p:sp>
      <p:sp>
        <p:nvSpPr>
          <p:cNvPr id="30723" name="Espace réservé du texte 2">
            <a:extLst>
              <a:ext uri="{FF2B5EF4-FFF2-40B4-BE49-F238E27FC236}">
                <a16:creationId xmlns:a16="http://schemas.microsoft.com/office/drawing/2014/main" id="{0516C82B-CD29-694D-9CC2-8AB4CDEF34FE}"/>
              </a:ext>
            </a:extLst>
          </p:cNvPr>
          <p:cNvSpPr>
            <a:spLocks noGrp="1"/>
          </p:cNvSpPr>
          <p:nvPr>
            <p:ph type="body" sz="quarter" idx="13"/>
          </p:nvPr>
        </p:nvSpPr>
        <p:spPr>
          <a:xfrm>
            <a:off x="804863" y="1487488"/>
            <a:ext cx="7881937" cy="4397375"/>
          </a:xfrm>
        </p:spPr>
        <p:txBody>
          <a:bodyPr/>
          <a:lstStyle/>
          <a:p>
            <a:pPr>
              <a:defRPr/>
            </a:pPr>
            <a:r>
              <a:rPr lang="fr-FR" altLang="fr-FR" sz="1400" dirty="0">
                <a:latin typeface="Arial" panose="020B0604020202020204" pitchFamily="34" charset="0"/>
                <a:cs typeface="Arial" panose="020B0604020202020204" pitchFamily="34" charset="0"/>
              </a:rPr>
              <a:t>Les épreuves terminales des enseignements de spécialité se tiennent </a:t>
            </a:r>
            <a:r>
              <a:rPr lang="fr-FR" altLang="fr-FR" sz="1400" dirty="0">
                <a:solidFill>
                  <a:schemeClr val="tx1"/>
                </a:solidFill>
                <a:latin typeface="Arial" panose="020B0604020202020204" pitchFamily="34" charset="0"/>
                <a:cs typeface="Arial" panose="020B0604020202020204" pitchFamily="34" charset="0"/>
              </a:rPr>
              <a:t>du 14 au 16 mars 2022</a:t>
            </a:r>
          </a:p>
          <a:p>
            <a:pPr>
              <a:defRPr/>
            </a:pPr>
            <a:endParaRPr lang="fr-FR" altLang="fr-FR" sz="1400" dirty="0">
              <a:latin typeface="Arial" panose="020B0604020202020204" pitchFamily="34" charset="0"/>
              <a:cs typeface="Arial" panose="020B0604020202020204" pitchFamily="34" charset="0"/>
            </a:endParaRPr>
          </a:p>
          <a:p>
            <a:pPr>
              <a:defRPr/>
            </a:pPr>
            <a:r>
              <a:rPr lang="fr-FR" altLang="fr-FR" sz="1400" dirty="0">
                <a:latin typeface="Arial" panose="020B0604020202020204" pitchFamily="34" charset="0"/>
                <a:cs typeface="Arial" panose="020B0604020202020204" pitchFamily="34" charset="0"/>
              </a:rPr>
              <a:t>Pour garantir que les élèves seront interrogés sur des éléments effectivement étudiés dans le cadre des programmes</a:t>
            </a:r>
          </a:p>
          <a:p>
            <a:pPr lvl="1">
              <a:defRPr/>
            </a:pPr>
            <a:r>
              <a:rPr lang="fr-FR" altLang="fr-FR" sz="1100" dirty="0">
                <a:latin typeface="Arial" panose="020B0604020202020204" pitchFamily="34" charset="0"/>
                <a:cs typeface="Arial" panose="020B0604020202020204" pitchFamily="34" charset="0"/>
              </a:rPr>
              <a:t>Les attendus pédagogiques de chaque discipline sont communiqués aux élèves;</a:t>
            </a:r>
          </a:p>
          <a:p>
            <a:pPr lvl="1">
              <a:defRPr/>
            </a:pPr>
            <a:r>
              <a:rPr lang="fr-FR" altLang="fr-FR" sz="1100" dirty="0">
                <a:latin typeface="Arial" panose="020B0604020202020204" pitchFamily="34" charset="0"/>
                <a:cs typeface="Arial" panose="020B0604020202020204" pitchFamily="34" charset="0"/>
              </a:rPr>
              <a:t>Les correcteurs suivent des grilles d’évaluation précises pour chaque sujet. </a:t>
            </a:r>
          </a:p>
          <a:p>
            <a:pPr>
              <a:defRPr/>
            </a:pPr>
            <a:endParaRPr lang="fr-FR" altLang="fr-FR" sz="1400" dirty="0">
              <a:latin typeface="Arial" panose="020B0604020202020204" pitchFamily="34" charset="0"/>
              <a:cs typeface="Arial" panose="020B0604020202020204" pitchFamily="34" charset="0"/>
            </a:endParaRPr>
          </a:p>
          <a:p>
            <a:pPr>
              <a:defRPr/>
            </a:pPr>
            <a:r>
              <a:rPr lang="fr-FR" altLang="fr-FR" sz="1400" dirty="0">
                <a:latin typeface="Arial" panose="020B0604020202020204" pitchFamily="34" charset="0"/>
                <a:cs typeface="Arial" panose="020B0604020202020204" pitchFamily="34" charset="0"/>
              </a:rPr>
              <a:t>1 épreuve par jour</a:t>
            </a:r>
          </a:p>
          <a:p>
            <a:pPr>
              <a:defRPr/>
            </a:pPr>
            <a:endParaRPr lang="fr-FR" altLang="fr-FR" sz="1400" dirty="0">
              <a:latin typeface="Arial" panose="020B0604020202020204" pitchFamily="34" charset="0"/>
              <a:cs typeface="Arial" panose="020B0604020202020204" pitchFamily="34" charset="0"/>
            </a:endParaRPr>
          </a:p>
          <a:p>
            <a:pPr>
              <a:defRPr/>
            </a:pPr>
            <a:r>
              <a:rPr lang="fr-FR" altLang="fr-FR" sz="1400" dirty="0">
                <a:latin typeface="Arial" panose="020B0604020202020204" pitchFamily="34" charset="0"/>
                <a:cs typeface="Arial" panose="020B0604020202020204" pitchFamily="34" charset="0"/>
              </a:rPr>
              <a:t>Les cours reprennent le lendemain des épreuves, sauf les enseignements de spécialité qui ne recommencent que la semaine suivante</a:t>
            </a:r>
          </a:p>
          <a:p>
            <a:pPr>
              <a:defRPr/>
            </a:pPr>
            <a:endParaRPr lang="fr-FR" altLang="fr-FR" sz="1400" dirty="0">
              <a:latin typeface="Arial" panose="020B0604020202020204" pitchFamily="34" charset="0"/>
              <a:cs typeface="Arial" panose="020B0604020202020204" pitchFamily="34" charset="0"/>
            </a:endParaRPr>
          </a:p>
          <a:p>
            <a:pPr>
              <a:defRPr/>
            </a:pPr>
            <a:r>
              <a:rPr lang="fr-FR" altLang="fr-FR" sz="1400" dirty="0">
                <a:latin typeface="Arial" panose="020B0604020202020204" pitchFamily="34" charset="0"/>
                <a:cs typeface="Arial" panose="020B0604020202020204" pitchFamily="34" charset="0"/>
              </a:rPr>
              <a:t>Les copies sont corrigées de manière dématérialisée </a:t>
            </a:r>
          </a:p>
          <a:p>
            <a:pPr marL="0" indent="0">
              <a:buFont typeface="Arial" panose="020B0604020202020204" pitchFamily="34" charset="0"/>
              <a:buNone/>
              <a:defRPr/>
            </a:pPr>
            <a:endParaRPr lang="fr-FR" altLang="fr-FR" sz="1400" dirty="0">
              <a:latin typeface="Arial" panose="020B0604020202020204" pitchFamily="34" charset="0"/>
              <a:cs typeface="Arial" panose="020B0604020202020204" pitchFamily="34" charset="0"/>
            </a:endParaRPr>
          </a:p>
          <a:p>
            <a:pPr>
              <a:defRPr/>
            </a:pPr>
            <a:r>
              <a:rPr lang="fr-FR" altLang="fr-FR" sz="1400" dirty="0">
                <a:latin typeface="Arial" panose="020B0604020202020204" pitchFamily="34" charset="0"/>
                <a:cs typeface="Arial" panose="020B0604020202020204" pitchFamily="34" charset="0"/>
              </a:rPr>
              <a:t>Des commissions académiques d’harmonisation se tiennent à la fin de l’année de terminale, pour les disciplines du tronc commun, en contrôle continu. Pour les épreuves terminales, elles se tiennent à l’issue des corrections et avant la remontée des notes. </a:t>
            </a:r>
          </a:p>
          <a:p>
            <a:pPr>
              <a:defRPr/>
            </a:pPr>
            <a:endParaRPr lang="fr-FR" altLang="fr-FR" sz="1400" dirty="0">
              <a:latin typeface="Arial" panose="020B0604020202020204" pitchFamily="34" charset="0"/>
              <a:cs typeface="Arial" panose="020B0604020202020204" pitchFamily="34" charset="0"/>
            </a:endParaRPr>
          </a:p>
          <a:p>
            <a:pPr>
              <a:defRPr/>
            </a:pPr>
            <a:r>
              <a:rPr lang="fr-FR" altLang="fr-FR" sz="1400" b="1" dirty="0">
                <a:latin typeface="Arial" panose="020B0604020202020204" pitchFamily="34" charset="0"/>
                <a:cs typeface="Arial" panose="020B0604020202020204" pitchFamily="34" charset="0"/>
              </a:rPr>
              <a:t>Les notes harmonisées obtenues aux épreuves de spécialité sont prises en compte dans Parcoursup</a:t>
            </a:r>
            <a:endParaRPr lang="fr-FR" altLang="fr-FR" b="1" dirty="0">
              <a:latin typeface="Arial" panose="020B0604020202020204" pitchFamily="34" charset="0"/>
              <a:cs typeface="Arial" panose="020B0604020202020204" pitchFamily="34" charset="0"/>
            </a:endParaRPr>
          </a:p>
        </p:txBody>
      </p:sp>
      <p:sp>
        <p:nvSpPr>
          <p:cNvPr id="26628"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FC7928-EFBA-4E09-9087-6F5B1DF86616}" type="slidenum">
              <a:rPr lang="fr-FR" altLang="fr-FR" smtClean="0">
                <a:solidFill>
                  <a:srgbClr val="404040"/>
                </a:solidFill>
                <a:latin typeface="Arial" panose="020B0604020202020204" pitchFamily="34" charset="0"/>
              </a:rPr>
              <a:pPr/>
              <a:t>6</a:t>
            </a:fld>
            <a:endParaRPr lang="fr-FR" altLang="fr-FR">
              <a:solidFill>
                <a:srgbClr val="40404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DE656-356F-FD48-B7BE-F5B99DD2DB7C}"/>
              </a:ext>
            </a:extLst>
          </p:cNvPr>
          <p:cNvSpPr>
            <a:spLocks noGrp="1"/>
          </p:cNvSpPr>
          <p:nvPr>
            <p:ph type="title"/>
          </p:nvPr>
        </p:nvSpPr>
        <p:spPr/>
        <p:txBody>
          <a:bodyPr/>
          <a:lstStyle/>
          <a:p>
            <a:pPr>
              <a:defRPr/>
            </a:pPr>
            <a:r>
              <a:rPr lang="fr-FR" dirty="0">
                <a:solidFill>
                  <a:schemeClr val="tx1"/>
                </a:solidFill>
              </a:rPr>
              <a:t>L’épreuve terminale de philosophie </a:t>
            </a:r>
            <a:br>
              <a:rPr lang="fr-FR" dirty="0">
                <a:solidFill>
                  <a:schemeClr val="tx1"/>
                </a:solidFill>
              </a:rPr>
            </a:br>
            <a:r>
              <a:rPr lang="fr-FR" dirty="0">
                <a:solidFill>
                  <a:schemeClr val="tx1"/>
                </a:solidFill>
              </a:rPr>
              <a:t>en classe de terminale </a:t>
            </a:r>
          </a:p>
        </p:txBody>
      </p:sp>
      <p:sp>
        <p:nvSpPr>
          <p:cNvPr id="27651" name="Espace réservé du contenu 2"/>
          <p:cNvSpPr>
            <a:spLocks noGrp="1"/>
          </p:cNvSpPr>
          <p:nvPr>
            <p:ph idx="1"/>
          </p:nvPr>
        </p:nvSpPr>
        <p:spPr>
          <a:xfrm>
            <a:off x="804863" y="1476375"/>
            <a:ext cx="7881937" cy="4525963"/>
          </a:xfrm>
        </p:spPr>
        <p:txBody>
          <a:bodyPr/>
          <a:lstStyle/>
          <a:p>
            <a:pPr fontAlgn="base">
              <a:spcAft>
                <a:spcPct val="0"/>
              </a:spcAft>
              <a:buClr>
                <a:srgbClr val="FF6C1A"/>
              </a:buClr>
              <a:buFont typeface="Arial" panose="020B0604020202020204" pitchFamily="34" charset="0"/>
              <a:buChar char="■"/>
            </a:pPr>
            <a:r>
              <a:rPr lang="fr-FR" altLang="fr-FR" dirty="0">
                <a:solidFill>
                  <a:schemeClr val="tx1"/>
                </a:solidFill>
                <a:latin typeface="Arial" panose="020B0604020202020204" pitchFamily="34" charset="0"/>
                <a:cs typeface="Arial" panose="020B0604020202020204" pitchFamily="34" charset="0"/>
              </a:rPr>
              <a:t> Le 8 juin 2022</a:t>
            </a:r>
            <a:r>
              <a:rPr lang="fr-FR" altLang="fr-FR" dirty="0">
                <a:solidFill>
                  <a:srgbClr val="FF0000"/>
                </a:solidFill>
                <a:latin typeface="Arial" panose="020B0604020202020204" pitchFamily="34" charset="0"/>
                <a:cs typeface="Arial" panose="020B0604020202020204" pitchFamily="34" charset="0"/>
              </a:rPr>
              <a:t> </a:t>
            </a:r>
            <a:r>
              <a:rPr lang="fr-FR" altLang="fr-FR" dirty="0">
                <a:solidFill>
                  <a:schemeClr val="tx1"/>
                </a:solidFill>
                <a:latin typeface="Arial" panose="020B0604020202020204" pitchFamily="34" charset="0"/>
                <a:cs typeface="Arial" panose="020B0604020202020204" pitchFamily="34" charset="0"/>
              </a:rPr>
              <a:t>les élèves de terminale de voie générale et de voie technologique passent l’épreuve terminale de philosophie </a:t>
            </a:r>
          </a:p>
          <a:p>
            <a:pPr fontAlgn="base">
              <a:spcAft>
                <a:spcPct val="0"/>
              </a:spcAft>
              <a:buClr>
                <a:srgbClr val="FF6C1A"/>
              </a:buClr>
              <a:buFont typeface="Arial" panose="020B0604020202020204" pitchFamily="34" charset="0"/>
              <a:buChar char="■"/>
            </a:pPr>
            <a:endParaRPr lang="fr-FR" altLang="fr-FR" dirty="0">
              <a:solidFill>
                <a:schemeClr val="tx1"/>
              </a:solidFill>
              <a:latin typeface="Arial" panose="020B0604020202020204" pitchFamily="34" charset="0"/>
              <a:cs typeface="Arial" panose="020B0604020202020204" pitchFamily="34" charset="0"/>
            </a:endParaRPr>
          </a:p>
          <a:p>
            <a:pPr fontAlgn="base">
              <a:spcAft>
                <a:spcPct val="0"/>
              </a:spcAft>
              <a:buClr>
                <a:srgbClr val="FF6C1A"/>
              </a:buClr>
              <a:buFont typeface="Arial" panose="020B0604020202020204" pitchFamily="34" charset="0"/>
              <a:buChar char="■"/>
            </a:pPr>
            <a:r>
              <a:rPr lang="fr-FR" altLang="fr-FR" dirty="0">
                <a:solidFill>
                  <a:schemeClr val="tx1"/>
                </a:solidFill>
                <a:latin typeface="Arial" panose="020B0604020202020204" pitchFamily="34" charset="0"/>
                <a:cs typeface="Arial" panose="020B0604020202020204" pitchFamily="34" charset="0"/>
              </a:rPr>
              <a:t>Trois énoncés de sujet sont proposés au choix du candidat.</a:t>
            </a:r>
          </a:p>
          <a:p>
            <a:pPr lvl="1" fontAlgn="base">
              <a:spcAft>
                <a:spcPct val="0"/>
              </a:spcAft>
            </a:pPr>
            <a:r>
              <a:rPr lang="fr-FR" altLang="fr-FR" dirty="0">
                <a:latin typeface="Arial" panose="020B0604020202020204" pitchFamily="34" charset="0"/>
                <a:cs typeface="Arial" panose="020B0604020202020204" pitchFamily="34" charset="0"/>
              </a:rPr>
              <a:t>Deux sujets de dissertation </a:t>
            </a:r>
          </a:p>
          <a:p>
            <a:pPr lvl="1" fontAlgn="base">
              <a:spcAft>
                <a:spcPct val="0"/>
              </a:spcAft>
            </a:pPr>
            <a:r>
              <a:rPr lang="fr-FR" altLang="fr-FR" dirty="0">
                <a:latin typeface="Arial" panose="020B0604020202020204" pitchFamily="34" charset="0"/>
                <a:cs typeface="Arial" panose="020B0604020202020204" pitchFamily="34" charset="0"/>
              </a:rPr>
              <a:t>Un sujet d’explication de texte</a:t>
            </a:r>
          </a:p>
          <a:p>
            <a:pPr lvl="1" fontAlgn="base">
              <a:spcAft>
                <a:spcPct val="0"/>
              </a:spcAft>
            </a:pPr>
            <a:endParaRPr lang="fr-FR" altLang="fr-FR" dirty="0">
              <a:latin typeface="Arial" panose="020B0604020202020204" pitchFamily="34" charset="0"/>
              <a:cs typeface="Arial" panose="020B0604020202020204" pitchFamily="34" charset="0"/>
            </a:endParaRPr>
          </a:p>
          <a:p>
            <a:pPr fontAlgn="base">
              <a:spcAft>
                <a:spcPct val="0"/>
              </a:spcAft>
              <a:buClr>
                <a:srgbClr val="FF6C1A"/>
              </a:buClr>
              <a:buFont typeface="Arial" panose="020B0604020202020204" pitchFamily="34" charset="0"/>
              <a:buChar char="■"/>
            </a:pPr>
            <a:r>
              <a:rPr lang="fr-FR" altLang="fr-FR" dirty="0">
                <a:solidFill>
                  <a:schemeClr val="tx1"/>
                </a:solidFill>
                <a:latin typeface="Arial" panose="020B0604020202020204" pitchFamily="34" charset="0"/>
                <a:cs typeface="Arial" panose="020B0604020202020204" pitchFamily="34" charset="0"/>
              </a:rPr>
              <a:t>Il s'agit d'évaluer l'aptitude du candidat à :</a:t>
            </a:r>
          </a:p>
          <a:p>
            <a:pPr lvl="1" fontAlgn="base">
              <a:spcAft>
                <a:spcPct val="0"/>
              </a:spcAft>
            </a:pPr>
            <a:r>
              <a:rPr lang="fr-FR" altLang="fr-FR" dirty="0">
                <a:latin typeface="Arial" panose="020B0604020202020204" pitchFamily="34" charset="0"/>
                <a:cs typeface="Arial" panose="020B0604020202020204" pitchFamily="34" charset="0"/>
              </a:rPr>
              <a:t>Construire une réflexion à partir des connaissances et des savoir-faire acquis en classe;</a:t>
            </a:r>
          </a:p>
          <a:p>
            <a:pPr lvl="1" fontAlgn="base">
              <a:spcAft>
                <a:spcPct val="0"/>
              </a:spcAft>
            </a:pPr>
            <a:r>
              <a:rPr lang="fr-FR" altLang="fr-FR" dirty="0">
                <a:latin typeface="Arial" panose="020B0604020202020204" pitchFamily="34" charset="0"/>
                <a:cs typeface="Arial" panose="020B0604020202020204" pitchFamily="34" charset="0"/>
              </a:rPr>
              <a:t>Identifier, poser et formuler un problème lié à une ou à plusieurs notions du programme;</a:t>
            </a:r>
          </a:p>
          <a:p>
            <a:pPr lvl="1" fontAlgn="base">
              <a:spcAft>
                <a:spcPct val="0"/>
              </a:spcAft>
            </a:pPr>
            <a:r>
              <a:rPr lang="fr-FR" altLang="fr-FR" dirty="0">
                <a:latin typeface="Arial" panose="020B0604020202020204" pitchFamily="34" charset="0"/>
                <a:cs typeface="Arial" panose="020B0604020202020204" pitchFamily="34" charset="0"/>
              </a:rPr>
              <a:t>Lire avec attention et expliquer avec précision un texte proposé à l'étude; </a:t>
            </a:r>
          </a:p>
          <a:p>
            <a:pPr lvl="1" fontAlgn="base">
              <a:spcAft>
                <a:spcPct val="0"/>
              </a:spcAft>
            </a:pPr>
            <a:r>
              <a:rPr lang="fr-FR" altLang="fr-FR" dirty="0">
                <a:latin typeface="Arial" panose="020B0604020202020204" pitchFamily="34" charset="0"/>
                <a:cs typeface="Arial" panose="020B0604020202020204" pitchFamily="34" charset="0"/>
              </a:rPr>
              <a:t>Conduire un raisonnement de manière rigoureuse;</a:t>
            </a:r>
          </a:p>
          <a:p>
            <a:pPr lvl="1" fontAlgn="base">
              <a:spcAft>
                <a:spcPct val="0"/>
              </a:spcAft>
            </a:pPr>
            <a:r>
              <a:rPr lang="fr-FR" altLang="fr-FR" dirty="0">
                <a:latin typeface="Arial" panose="020B0604020202020204" pitchFamily="34" charset="0"/>
                <a:cs typeface="Arial" panose="020B0604020202020204" pitchFamily="34" charset="0"/>
              </a:rPr>
              <a:t>Composer avec méthode un travail écrit : poser et formuler un problème, organiser sa réflexion en étapes différenciées, enchaîner logiquement ses idées en établissant une transition entre elles, argumenter sur la base de raisons explicites, proposer et justifier une conclusion.</a:t>
            </a:r>
          </a:p>
          <a:p>
            <a:pPr lvl="1" fontAlgn="base">
              <a:spcAft>
                <a:spcPct val="0"/>
              </a:spcAft>
            </a:pPr>
            <a:endParaRPr lang="fr-FR" altLang="fr-FR" dirty="0">
              <a:latin typeface="Arial" panose="020B0604020202020204" pitchFamily="34" charset="0"/>
              <a:cs typeface="Arial" panose="020B0604020202020204" pitchFamily="34" charset="0"/>
            </a:endParaRPr>
          </a:p>
          <a:p>
            <a:pPr fontAlgn="base">
              <a:spcAft>
                <a:spcPct val="0"/>
              </a:spcAft>
              <a:buClr>
                <a:srgbClr val="FF6C1A"/>
              </a:buClr>
              <a:buFont typeface="Arial" panose="020B0604020202020204" pitchFamily="34" charset="0"/>
              <a:buChar char="■"/>
            </a:pPr>
            <a:endParaRPr lang="fr-FR" altLang="fr-FR" dirty="0">
              <a:solidFill>
                <a:schemeClr val="tx1"/>
              </a:solidFill>
              <a:latin typeface="Arial" panose="020B0604020202020204" pitchFamily="34" charset="0"/>
              <a:cs typeface="Arial" panose="020B0604020202020204" pitchFamily="34" charset="0"/>
            </a:endParaRPr>
          </a:p>
        </p:txBody>
      </p:sp>
      <p:sp>
        <p:nvSpPr>
          <p:cNvPr id="27652"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0C7F1C7-B466-4CB3-BBBE-230DE6970E5E}" type="slidenum">
              <a:rPr lang="fr-FR" altLang="fr-FR" smtClean="0">
                <a:solidFill>
                  <a:srgbClr val="404040"/>
                </a:solidFill>
                <a:latin typeface="Arial" panose="020B0604020202020204" pitchFamily="34" charset="0"/>
              </a:rPr>
              <a:pPr/>
              <a:t>7</a:t>
            </a:fld>
            <a:endParaRPr lang="fr-FR" altLang="fr-FR">
              <a:solidFill>
                <a:srgbClr val="40404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280979-3AA0-ED49-AA1C-300783EDD57A}"/>
              </a:ext>
            </a:extLst>
          </p:cNvPr>
          <p:cNvSpPr>
            <a:spLocks noGrp="1"/>
          </p:cNvSpPr>
          <p:nvPr>
            <p:ph type="title"/>
          </p:nvPr>
        </p:nvSpPr>
        <p:spPr>
          <a:xfrm>
            <a:off x="809625" y="468313"/>
            <a:ext cx="7881938" cy="1003300"/>
          </a:xfrm>
        </p:spPr>
        <p:txBody>
          <a:bodyPr anchor="t"/>
          <a:lstStyle/>
          <a:p>
            <a:pPr>
              <a:defRPr/>
            </a:pPr>
            <a:r>
              <a:rPr lang="fr-FR" dirty="0">
                <a:solidFill>
                  <a:schemeClr val="tx1"/>
                </a:solidFill>
              </a:rPr>
              <a:t>FOCUS SUR : LE GRAND ORAL</a:t>
            </a:r>
          </a:p>
        </p:txBody>
      </p:sp>
      <p:sp>
        <p:nvSpPr>
          <p:cNvPr id="28675" name="Espace réservé du texte 2"/>
          <p:cNvSpPr>
            <a:spLocks noGrp="1"/>
          </p:cNvSpPr>
          <p:nvPr>
            <p:ph type="body" sz="quarter" idx="13"/>
          </p:nvPr>
        </p:nvSpPr>
        <p:spPr>
          <a:xfrm>
            <a:off x="804863" y="1135063"/>
            <a:ext cx="7881937" cy="4259262"/>
          </a:xfrm>
        </p:spPr>
        <p:txBody>
          <a:bodyPr/>
          <a:lstStyle/>
          <a:p>
            <a:pPr fontAlgn="base">
              <a:spcAft>
                <a:spcPct val="0"/>
              </a:spcAft>
              <a:buClr>
                <a:srgbClr val="EE7444"/>
              </a:buClr>
              <a:buFont typeface="Arial" panose="020B0604020202020204" pitchFamily="34" charset="0"/>
              <a:buChar char="■"/>
            </a:pPr>
            <a:r>
              <a:rPr lang="fr-FR" altLang="fr-FR" b="1" dirty="0">
                <a:solidFill>
                  <a:schemeClr val="tx1"/>
                </a:solidFill>
                <a:latin typeface="Arial" panose="020B0604020202020204" pitchFamily="34" charset="0"/>
                <a:cs typeface="Arial" panose="020B0604020202020204" pitchFamily="34" charset="0"/>
              </a:rPr>
              <a:t>Du 9 juin au 16 juin 2022</a:t>
            </a:r>
          </a:p>
        </p:txBody>
      </p:sp>
      <p:sp>
        <p:nvSpPr>
          <p:cNvPr id="28676"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BA7272D7-EB7D-4E68-A7B4-CA266AED1EFF}" type="slidenum">
              <a:rPr lang="fr-FR" altLang="fr-FR" smtClean="0">
                <a:solidFill>
                  <a:srgbClr val="404040"/>
                </a:solidFill>
              </a:rPr>
              <a:pPr>
                <a:spcBef>
                  <a:spcPct val="0"/>
                </a:spcBef>
                <a:buClrTx/>
                <a:buSzTx/>
                <a:buFontTx/>
                <a:buNone/>
              </a:pPr>
              <a:t>8</a:t>
            </a:fld>
            <a:endParaRPr lang="fr-FR" altLang="fr-FR">
              <a:solidFill>
                <a:srgbClr val="404040"/>
              </a:solidFill>
            </a:endParaRPr>
          </a:p>
        </p:txBody>
      </p:sp>
      <p:sp>
        <p:nvSpPr>
          <p:cNvPr id="28677" name="ZoneTexte 4"/>
          <p:cNvSpPr txBox="1">
            <a:spLocks noChangeArrowheads="1"/>
          </p:cNvSpPr>
          <p:nvPr/>
        </p:nvSpPr>
        <p:spPr bwMode="auto">
          <a:xfrm>
            <a:off x="857250" y="4562475"/>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b="1">
                <a:solidFill>
                  <a:schemeClr val="tx1"/>
                </a:solidFill>
              </a:rPr>
              <a:t>Voie générale </a:t>
            </a:r>
          </a:p>
        </p:txBody>
      </p:sp>
      <p:sp>
        <p:nvSpPr>
          <p:cNvPr id="28679" name="ZoneTexte 6"/>
          <p:cNvSpPr txBox="1">
            <a:spLocks noChangeArrowheads="1"/>
          </p:cNvSpPr>
          <p:nvPr/>
        </p:nvSpPr>
        <p:spPr bwMode="auto">
          <a:xfrm>
            <a:off x="904875" y="5156200"/>
            <a:ext cx="3714750" cy="323850"/>
          </a:xfrm>
          <a:prstGeom prst="rect">
            <a:avLst/>
          </a:prstGeom>
          <a:solidFill>
            <a:schemeClr val="bg1"/>
          </a:solidFill>
          <a:ln w="38100">
            <a:solidFill>
              <a:srgbClr val="95BCE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500">
                <a:solidFill>
                  <a:schemeClr val="tx1"/>
                </a:solidFill>
              </a:rPr>
              <a:t>Coefficient 10</a:t>
            </a:r>
          </a:p>
        </p:txBody>
      </p:sp>
      <p:sp>
        <p:nvSpPr>
          <p:cNvPr id="59401" name="ZoneTexte 4">
            <a:extLst>
              <a:ext uri="{FF2B5EF4-FFF2-40B4-BE49-F238E27FC236}">
                <a16:creationId xmlns:a16="http://schemas.microsoft.com/office/drawing/2014/main" id="{418DE5B9-DB9B-504A-B766-CD642F2E3E67}"/>
              </a:ext>
            </a:extLst>
          </p:cNvPr>
          <p:cNvSpPr txBox="1">
            <a:spLocks noChangeArrowheads="1"/>
          </p:cNvSpPr>
          <p:nvPr/>
        </p:nvSpPr>
        <p:spPr bwMode="auto">
          <a:xfrm>
            <a:off x="522288" y="1754188"/>
            <a:ext cx="8078787"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lvl="1" algn="ctr" eaLnBrk="1" hangingPunct="1">
              <a:spcBef>
                <a:spcPct val="0"/>
              </a:spcBef>
              <a:buClrTx/>
              <a:buFontTx/>
              <a:buNone/>
              <a:defRPr/>
            </a:pPr>
            <a:r>
              <a:rPr lang="fr-FR" altLang="fr-FR" sz="3200" b="1" dirty="0">
                <a:latin typeface="Calibri" panose="020F0502020204030204" pitchFamily="34" charset="0"/>
              </a:rPr>
              <a:t>Epreuve orale</a:t>
            </a:r>
          </a:p>
          <a:p>
            <a:pPr marL="742950" lvl="1" indent="-285750" algn="ctr" eaLnBrk="1" hangingPunct="1">
              <a:spcBef>
                <a:spcPct val="0"/>
              </a:spcBef>
              <a:buClrTx/>
              <a:defRPr/>
            </a:pPr>
            <a:r>
              <a:rPr lang="fr-FR" altLang="fr-FR" sz="1800" b="1" dirty="0">
                <a:latin typeface="Calibri" panose="020F0502020204030204" pitchFamily="34" charset="0"/>
              </a:rPr>
              <a:t>Adossée à 1 ou 2 enseignement(s) de spécialité  suivi(s) par le candidat</a:t>
            </a:r>
          </a:p>
          <a:p>
            <a:pPr marL="742950" lvl="1" indent="-285750" algn="ctr" eaLnBrk="1" hangingPunct="1">
              <a:spcBef>
                <a:spcPct val="0"/>
              </a:spcBef>
              <a:buClrTx/>
              <a:defRPr/>
            </a:pPr>
            <a:r>
              <a:rPr lang="fr-FR" altLang="fr-FR" sz="1800" b="1" dirty="0">
                <a:latin typeface="Calibri" panose="020F0502020204030204" pitchFamily="34" charset="0"/>
              </a:rPr>
              <a:t>20 minutes de préparation, puis 20 minutes d’oral</a:t>
            </a:r>
          </a:p>
          <a:p>
            <a:pPr marL="742950" lvl="1" indent="-285750" algn="ctr" eaLnBrk="1" hangingPunct="1">
              <a:spcBef>
                <a:spcPct val="0"/>
              </a:spcBef>
              <a:buClrTx/>
              <a:defRPr/>
            </a:pPr>
            <a:r>
              <a:rPr lang="fr-FR" altLang="fr-FR" sz="1800" b="1" dirty="0">
                <a:latin typeface="Calibri" panose="020F0502020204030204" pitchFamily="34" charset="0"/>
              </a:rPr>
              <a:t>L’oral se déroule en 3 temps de 5, 10, et 5 minutes</a:t>
            </a:r>
          </a:p>
          <a:p>
            <a:pPr marL="742950" lvl="1" indent="-285750" algn="ctr" eaLnBrk="1" hangingPunct="1">
              <a:spcBef>
                <a:spcPct val="0"/>
              </a:spcBef>
              <a:buClrTx/>
              <a:defRPr/>
            </a:pPr>
            <a:r>
              <a:rPr lang="fr-FR" altLang="fr-FR" sz="1800" b="1" dirty="0">
                <a:latin typeface="Calibri" panose="020F0502020204030204" pitchFamily="34" charset="0"/>
              </a:rPr>
              <a:t>Le jury est composé de 2 professeurs dont 1 enseignant dans l’une des deux spécialités de l’élève et 1 autre professeur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663D1-2E70-6041-9EE2-CB0740CF2ED7}"/>
              </a:ext>
            </a:extLst>
          </p:cNvPr>
          <p:cNvSpPr>
            <a:spLocks noGrp="1"/>
          </p:cNvSpPr>
          <p:nvPr>
            <p:ph type="title"/>
          </p:nvPr>
        </p:nvSpPr>
        <p:spPr>
          <a:xfrm>
            <a:off x="809625" y="468313"/>
            <a:ext cx="7881938" cy="1003300"/>
          </a:xfrm>
        </p:spPr>
        <p:txBody>
          <a:bodyPr anchor="t"/>
          <a:lstStyle/>
          <a:p>
            <a:pPr>
              <a:defRPr/>
            </a:pPr>
            <a:r>
              <a:rPr lang="fr-FR" dirty="0">
                <a:solidFill>
                  <a:schemeClr val="tx1"/>
                </a:solidFill>
              </a:rPr>
              <a:t>FOCUS SUR : LE GRAND ORAL</a:t>
            </a:r>
          </a:p>
        </p:txBody>
      </p:sp>
      <p:sp>
        <p:nvSpPr>
          <p:cNvPr id="29699"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463FE1ED-20E5-4112-BE6F-23D25BF8A057}" type="slidenum">
              <a:rPr lang="fr-FR" altLang="fr-FR" smtClean="0">
                <a:solidFill>
                  <a:srgbClr val="404040"/>
                </a:solidFill>
              </a:rPr>
              <a:pPr>
                <a:spcBef>
                  <a:spcPct val="0"/>
                </a:spcBef>
                <a:buClrTx/>
                <a:buSzTx/>
                <a:buFontTx/>
                <a:buNone/>
              </a:pPr>
              <a:t>9</a:t>
            </a:fld>
            <a:endParaRPr lang="fr-FR" altLang="fr-FR">
              <a:solidFill>
                <a:srgbClr val="404040"/>
              </a:solidFill>
            </a:endParaRPr>
          </a:p>
        </p:txBody>
      </p:sp>
      <p:sp>
        <p:nvSpPr>
          <p:cNvPr id="6" name="Espace réservé du texte 2">
            <a:extLst>
              <a:ext uri="{FF2B5EF4-FFF2-40B4-BE49-F238E27FC236}">
                <a16:creationId xmlns:a16="http://schemas.microsoft.com/office/drawing/2014/main" id="{823BD78D-0D6E-6248-8F1D-3D2C7DE3EC4F}"/>
              </a:ext>
            </a:extLst>
          </p:cNvPr>
          <p:cNvSpPr>
            <a:spLocks noGrp="1"/>
          </p:cNvSpPr>
          <p:nvPr>
            <p:ph type="body" sz="quarter" idx="13"/>
          </p:nvPr>
        </p:nvSpPr>
        <p:spPr>
          <a:xfrm>
            <a:off x="804863" y="1163638"/>
            <a:ext cx="7881937" cy="4598987"/>
          </a:xfrm>
        </p:spPr>
        <p:txBody>
          <a:bodyPr/>
          <a:lstStyle/>
          <a:p>
            <a:pPr fontAlgn="base">
              <a:spcAft>
                <a:spcPct val="0"/>
              </a:spcAft>
              <a:buClr>
                <a:srgbClr val="EE7444"/>
              </a:buClr>
              <a:buFont typeface="Arial" panose="020B0604020202020204" pitchFamily="34" charset="0"/>
              <a:buChar char="■"/>
              <a:defRPr/>
            </a:pPr>
            <a:endParaRPr lang="fr-FR" altLang="fr-FR" b="1" dirty="0">
              <a:solidFill>
                <a:schemeClr val="tx1"/>
              </a:solidFill>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defRPr/>
            </a:pPr>
            <a:r>
              <a:rPr lang="fr-FR" altLang="fr-FR" b="1" dirty="0">
                <a:solidFill>
                  <a:schemeClr val="tx1"/>
                </a:solidFill>
                <a:latin typeface="Arial" panose="020B0604020202020204" pitchFamily="34" charset="0"/>
                <a:cs typeface="Arial" panose="020B0604020202020204" pitchFamily="34" charset="0"/>
              </a:rPr>
              <a:t>3 OBJECTIFS </a:t>
            </a:r>
          </a:p>
          <a:p>
            <a:pPr fontAlgn="base">
              <a:spcAft>
                <a:spcPct val="0"/>
              </a:spcAft>
              <a:buClr>
                <a:srgbClr val="EE7444"/>
              </a:buClr>
              <a:buFont typeface="Arial" panose="020B0604020202020204" pitchFamily="34" charset="0"/>
              <a:buChar char="■"/>
              <a:defRPr/>
            </a:pPr>
            <a:endParaRPr lang="fr-FR" altLang="fr-FR" b="1" dirty="0">
              <a:solidFill>
                <a:schemeClr val="tx1"/>
              </a:solidFill>
              <a:latin typeface="Arial" panose="020B0604020202020204" pitchFamily="34" charset="0"/>
              <a:cs typeface="Arial" panose="020B0604020202020204" pitchFamily="34" charset="0"/>
            </a:endParaRPr>
          </a:p>
          <a:p>
            <a:pPr marL="800100" lvl="1" indent="-342900" fontAlgn="base">
              <a:spcAft>
                <a:spcPct val="0"/>
              </a:spcAft>
              <a:buClr>
                <a:srgbClr val="EE7444"/>
              </a:buClr>
              <a:buFont typeface="+mj-lt"/>
              <a:buAutoNum type="arabicPeriod"/>
              <a:defRPr/>
            </a:pPr>
            <a:r>
              <a:rPr lang="fr-FR" sz="1600" dirty="0"/>
              <a:t>Apprendre à vous exprimer en public de façon claire et convaincante</a:t>
            </a:r>
          </a:p>
          <a:p>
            <a:pPr marL="800100" lvl="1" indent="-342900" fontAlgn="base">
              <a:spcAft>
                <a:spcPct val="0"/>
              </a:spcAft>
              <a:buClr>
                <a:srgbClr val="EE7444"/>
              </a:buClr>
              <a:buFont typeface="+mj-lt"/>
              <a:buAutoNum type="arabicPeriod"/>
              <a:defRPr/>
            </a:pPr>
            <a:endParaRPr lang="fr-FR" sz="1600" dirty="0"/>
          </a:p>
          <a:p>
            <a:pPr marL="800100" lvl="1" indent="-342900" fontAlgn="base">
              <a:spcAft>
                <a:spcPct val="0"/>
              </a:spcAft>
              <a:buClr>
                <a:srgbClr val="EE7444"/>
              </a:buClr>
              <a:buFont typeface="+mj-lt"/>
              <a:buAutoNum type="arabicPeriod"/>
              <a:defRPr/>
            </a:pPr>
            <a:r>
              <a:rPr lang="fr-FR" altLang="fr-FR" sz="1600" dirty="0">
                <a:latin typeface="Arial" panose="020B0604020202020204" pitchFamily="34" charset="0"/>
                <a:cs typeface="Arial" panose="020B0604020202020204" pitchFamily="34" charset="0"/>
              </a:rPr>
              <a:t>Évaluer vos capacités d’argumentation, votre esprit critique, votre expression, la clarté de votre propos, votre engagement dans votre parole et votre force de conviction</a:t>
            </a:r>
          </a:p>
          <a:p>
            <a:pPr marL="800100" lvl="1" indent="-342900" fontAlgn="base">
              <a:spcAft>
                <a:spcPct val="0"/>
              </a:spcAft>
              <a:buClr>
                <a:srgbClr val="EE7444"/>
              </a:buClr>
              <a:buFont typeface="+mj-lt"/>
              <a:buAutoNum type="arabicPeriod"/>
              <a:defRPr/>
            </a:pPr>
            <a:endParaRPr lang="fr-FR" altLang="fr-FR" sz="1600" dirty="0">
              <a:latin typeface="Arial" panose="020B0604020202020204" pitchFamily="34" charset="0"/>
              <a:cs typeface="Arial" panose="020B0604020202020204" pitchFamily="34" charset="0"/>
            </a:endParaRPr>
          </a:p>
          <a:p>
            <a:pPr marL="800100" lvl="1" indent="-342900" fontAlgn="base">
              <a:spcAft>
                <a:spcPct val="0"/>
              </a:spcAft>
              <a:buClr>
                <a:srgbClr val="EE7444"/>
              </a:buClr>
              <a:buFont typeface="+mj-lt"/>
              <a:buAutoNum type="arabicPeriod"/>
              <a:defRPr/>
            </a:pPr>
            <a:r>
              <a:rPr lang="fr-FR" altLang="fr-FR" sz="1600" dirty="0">
                <a:latin typeface="Arial" panose="020B0604020202020204" pitchFamily="34" charset="0"/>
                <a:cs typeface="Arial" panose="020B0604020202020204" pitchFamily="34" charset="0"/>
              </a:rPr>
              <a:t>Utiliser vos connaissances pour développer une argumentation et montrer en quoi elles sont essentielles pour votre projet de poursuite d'études, et même votre projet professionnel.</a:t>
            </a:r>
          </a:p>
          <a:p>
            <a:pPr lvl="1" fontAlgn="base">
              <a:spcAft>
                <a:spcPct val="0"/>
              </a:spcAft>
              <a:buClr>
                <a:srgbClr val="EE7444"/>
              </a:buClr>
              <a:buFont typeface="Arial" panose="020B0604020202020204" pitchFamily="34" charset="0"/>
              <a:buChar char="■"/>
              <a:defRPr/>
            </a:pPr>
            <a:endParaRPr lang="fr-FR" altLang="fr-FR" dirty="0">
              <a:latin typeface="Arial" panose="020B0604020202020204" pitchFamily="34" charset="0"/>
              <a:cs typeface="Arial" panose="020B0604020202020204" pitchFamily="34" charset="0"/>
            </a:endParaRPr>
          </a:p>
          <a:p>
            <a:pPr marL="0" indent="0" fontAlgn="base">
              <a:spcAft>
                <a:spcPct val="0"/>
              </a:spcAft>
              <a:buClr>
                <a:srgbClr val="EE7444"/>
              </a:buClr>
              <a:buFont typeface="Arial"/>
              <a:buNone/>
              <a:defRPr/>
            </a:pPr>
            <a:endParaRPr lang="fr-FR" altLang="fr-FR" sz="1400"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 - &amp;quot;Présentation aux personnels de l’éducation nationale &amp;quot;&quot;/&gt;&lt;property id=&quot;20307&quot; value=&quot;271&quot;/&gt;&lt;/object&gt;&lt;object type=&quot;3&quot; unique_id=&quot;10467&quot;&gt;&lt;property id=&quot;20148&quot; value=&quot;5&quot;/&gt;&lt;property id=&quot;20300&quot; value=&quot;Diapositive 2 - &amp;quot;SOMMAIRE&amp;quot;&quot;/&gt;&lt;property id=&quot;20307&quot; value=&quot;285&quot;/&gt;&lt;/object&gt;&lt;object type=&quot;3&quot; unique_id=&quot;15264&quot;&gt;&lt;property id=&quot;20148&quot; value=&quot;5&quot;/&gt;&lt;property id=&quot;20300&quot; value=&quot;Diapositive 4 - &amp;quot;Ambitions du nouveau lycée GT&amp;quot;&quot;/&gt;&lt;property id=&quot;20307&quot; value=&quot;348&quot;/&gt;&lt;/object&gt;&lt;object type=&quot;3&quot; unique_id=&quot;15265&quot;&gt;&lt;property id=&quot;20148&quot; value=&quot;5&quot;/&gt;&lt;property id=&quot;20300&quot; value=&quot;Diapositive 6 - &amp;quot;L’ACCOMPAGNEMENT Personnalisé&amp;quot;&quot;/&gt;&lt;property id=&quot;20307&quot; value=&quot;349&quot;/&gt;&lt;/object&gt;&lt;object type=&quot;3&quot; unique_id=&quot;15266&quot;&gt;&lt;property id=&quot;20148&quot; value=&quot;5&quot;/&gt;&lt;property id=&quot;20300&quot; value=&quot;Diapositive 7 - &amp;quot;en seconde : Accompagnement soutien - le test de positionnement&amp;quot;&quot;/&gt;&lt;property id=&quot;20307&quot; value=&quot;350&quot;/&gt;&lt;/object&gt;&lt;object type=&quot;3&quot; unique_id=&quot;15267&quot;&gt;&lt;property id=&quot;20148&quot; value=&quot;5&quot;/&gt;&lt;property id=&quot;20300&quot; value=&quot;Diapositive 8 - &amp;quot;Accompagnement AUx CHOIX d’orientation&amp;quot;&quot;/&gt;&lt;property id=&quot;20307&quot; value=&quot;351&quot;/&gt;&lt;/object&gt;&lt;object type=&quot;3&quot; unique_id=&quot;15269&quot;&gt;&lt;property id=&quot;20148&quot; value=&quot;5&quot;/&gt;&lt;property id=&quot;20300&quot; value=&quot;Diapositive 3 - &amp;quot;Rappel des ambitions du nouveau lycée général et technologique   &amp;quot;&quot;/&gt;&lt;property id=&quot;20307&quot; value=&quot;352&quot;/&gt;&lt;/object&gt;&lt;object type=&quot;3&quot; unique_id=&quot;15270&quot;&gt;&lt;property id=&quot;20148&quot; value=&quot;5&quot;/&gt;&lt;property id=&quot;20300&quot; value=&quot;Diapositive 5 - &amp;quot;L’accompagnement et l’orientation pendant l’année 2019-2020  Seuls les élèves de 2nde et de 1ère  sont concer&quot;/&gt;&lt;property id=&quot;20307&quot; value=&quot;353&quot;/&gt;&lt;/object&gt;&lt;object type=&quot;3&quot; unique_id=&quot;15271&quot;&gt;&lt;property id=&quot;20148&quot; value=&quot;5&quot;/&gt;&lt;property id=&quot;20300&quot; value=&quot;Diapositive 9 - &amp;quot;Outils accompagnement dans l’orientation en seconde &amp;quot;&quot;/&gt;&lt;property id=&quot;20307&quot; value=&quot;374&quot;/&gt;&lt;/object&gt;&lt;object type=&quot;3&quot; unique_id=&quot;15272&quot;&gt;&lt;property id=&quot;20148&quot; value=&quot;5&quot;/&gt;&lt;property id=&quot;20300&quot; value=&quot;Diapositive 10 - &amp;quot;La nouvelle Seconde générale et technologique &amp;quot;&quot;/&gt;&lt;property id=&quot;20307&quot; value=&quot;356&quot;/&gt;&lt;/object&gt;&lt;object type=&quot;3&quot; unique_id=&quot;15273&quot;&gt;&lt;property id=&quot;20148&quot; value=&quot;5&quot;/&gt;&lt;property id=&quot;20300&quot; value=&quot;Diapositive 11 - &amp;quot; Le nouveau tronc commun DE LA SECONDE GENERALE ET TECHNOLOGIQUE &amp;quot;&quot;/&gt;&lt;property id=&quot;20307&quot; value=&quot;354&quot;/&gt;&lt;/object&gt;&lt;object type=&quot;3&quot; unique_id=&quot;15274&quot;&gt;&lt;property id=&quot;20148&quot; value=&quot;5&quot;/&gt;&lt;property id=&quot;20300&quot; value=&quot;Diapositive 12 - &amp;quot; LES NOUVEAUX ENSEIGNEMENTS optionnels de la seconde générale et technologique &amp;quot;&quot;/&gt;&lt;property id=&quot;20307&quot; value=&quot;355&quot;/&gt;&lt;/object&gt;&lt;object type=&quot;3&quot; unique_id=&quot;15275&quot;&gt;&lt;property id=&quot;20148&quot; value=&quot;5&quot;/&gt;&lt;property id=&quot;20300&quot; value=&quot;Diapositive 13 - &amp;quot; EN ROUTE VERS LA PREMIERE : RAPPEL DU CALENDRIER EN CLASSE DE SECONDE&amp;quot;&quot;/&gt;&lt;property id=&quot;20307&quot; value=&quot;358&quot;/&gt;&lt;/object&gt;&lt;object type=&quot;3&quot; unique_id=&quot;15276&quot;&gt;&lt;property id=&quot;20148&quot; value=&quot;5&quot;/&gt;&lt;property id=&quot;20300&quot; value=&quot;Diapositive 14 - &amp;quot;Les nouveautés en classe de première : enseignements, grille horaire, contrôle continu  &amp;quot;&quot;/&gt;&lt;property id=&quot;20307&quot; value=&quot;357&quot;/&gt;&lt;/object&gt;&lt;object type=&quot;3&quot; unique_id=&quot;15277&quot;&gt;&lt;property id=&quot;20148&quot; value=&quot;5&quot;/&gt;&lt;property id=&quot;20300&quot; value=&quot;Diapositive 15 - &amp;quot; Les NOUVEAUTES en classe de première… &amp;quot;&quot;/&gt;&lt;property id=&quot;20307&quot; value=&quot;360&quot;/&gt;&lt;/object&gt;&lt;object type=&quot;3&quot; unique_id=&quot;15278&quot;&gt;&lt;property id=&quot;20148&quot; value=&quot;5&quot;/&gt;&lt;property id=&quot;20300&quot; value=&quot;Diapositive 16 - &amp;quot;…En voie générale&amp;quot;&quot;/&gt;&lt;property id=&quot;20307&quot; value=&quot;359&quot;/&gt;&lt;/object&gt;&lt;object type=&quot;3&quot; unique_id=&quot;15279&quot;&gt;&lt;property id=&quot;20148&quot; value=&quot;5&quot;/&gt;&lt;property id=&quot;20300&quot; value=&quot;Diapositive 18 - &amp;quot;…En voie technologique&amp;quot;&quot;/&gt;&lt;property id=&quot;20307&quot; value=&quot;361&quot;/&gt;&lt;/object&gt;&lt;object type=&quot;3&quot; unique_id=&quot;15280&quot;&gt;&lt;property id=&quot;20148&quot; value=&quot;5&quot;/&gt;&lt;property id=&quot;20300&quot; value=&quot;Diapositive 19 - &amp;quot;…En voie technologique&amp;quot;&quot;/&gt;&lt;property id=&quot;20307&quot; value=&quot;363&quot;/&gt;&lt;/object&gt;&lt;object type=&quot;3&quot; unique_id=&quot;15281&quot;&gt;&lt;property id=&quot;20148&quot; value=&quot;5&quot;/&gt;&lt;property id=&quot;20300&quot; value=&quot;Diapositive 21 - &amp;quot;LE CONTRÔLE CONTINU DANS LE NOUVEAU BACCALAUREAT &amp;quot;&quot;/&gt;&lt;property id=&quot;20307&quot; value=&quot;364&quot;/&gt;&lt;/object&gt;&lt;object type=&quot;3&quot; unique_id=&quot;15282&quot;&gt;&lt;property id=&quot;20148&quot; value=&quot;5&quot;/&gt;&lt;property id=&quot;20300&quot; value=&quot;Diapositive 23 - &amp;quot;Les deux séries d’épreuves communes de contrôle continu en classe de première&amp;quot;&quot;/&gt;&lt;property id=&quot;20307&quot; value=&quot;365&quot;/&gt;&lt;/object&gt;&lt;object type=&quot;3&quot; unique_id=&quot;15283&quot;&gt;&lt;property id=&quot;20148&quot; value=&quot;5&quot;/&gt;&lt;property id=&quot;20300&quot; value=&quot;Diapositive 24 - &amp;quot;Les deux séries d’épreuves communes de contrôle continu en classe de première&amp;quot;&quot;/&gt;&lt;property id=&quot;20307&quot; value=&quot;366&quot;/&gt;&lt;/object&gt;&lt;object type=&quot;3&quot; unique_id=&quot;15284&quot;&gt;&lt;property id=&quot;20148&quot; value=&quot;5&quot;/&gt;&lt;property id=&quot;20300&quot; value=&quot;Diapositive 25 - &amp;quot;Les épreuves de contrôle continu &amp;quot;&quot;/&gt;&lt;property id=&quot;20307&quot; value=&quot;367&quot;/&gt;&lt;/object&gt;&lt;object type=&quot;3&quot; unique_id=&quot;15285&quot;&gt;&lt;property id=&quot;20148&quot; value=&quot;5&quot;/&gt;&lt;property id=&quot;20300&quot; value=&quot;Diapositive 26 - &amp;quot;FOCUS SUR : LA nouvelle épreuve anticipée de français&amp;quot;&quot;/&gt;&lt;property id=&quot;20307&quot; value=&quot;368&quot;/&gt;&lt;/object&gt;&lt;object type=&quot;3&quot; unique_id=&quot;15286&quot;&gt;&lt;property id=&quot;20148&quot; value=&quot;5&quot;/&gt;&lt;property id=&quot;20300&quot; value=&quot;Diapositive 27 - &amp;quot;FOCUS SUR :  LA nouvelle épreuve anticipée de français&amp;quot;&quot;/&gt;&lt;property id=&quot;20307&quot; value=&quot;369&quot;/&gt;&lt;/object&gt;&lt;object type=&quot;3&quot; unique_id=&quot;15287&quot;&gt;&lt;property id=&quot;20148&quot; value=&quot;5&quot;/&gt;&lt;property id=&quot;20300&quot; value=&quot;Diapositive 28 - &amp;quot;En route vers la terminale : calendrier de la classe de première &amp;quot;&quot;/&gt;&lt;property id=&quot;20307&quot; value=&quot;377&quot;/&gt;&lt;/object&gt;&lt;object type=&quot;3&quot; unique_id=&quot;15288&quot;&gt;&lt;property id=&quot;20148&quot; value=&quot;5&quot;/&gt;&lt;property id=&quot;20300&quot; value=&quot;Diapositive 29 - &amp;quot;Des ressources à disposition des familles &amp;quot;&quot;/&gt;&lt;property id=&quot;20307&quot; value=&quot;378&quot;/&gt;&lt;/object&gt;&lt;object type=&quot;3&quot; unique_id=&quot;15293&quot;&gt;&lt;property id=&quot;20148&quot; value=&quot;5&quot;/&gt;&lt;property id=&quot;20300&quot; value=&quot;Diapositive 30&quot;/&gt;&lt;property id=&quot;20307&quot; value=&quot;376&quot;/&gt;&lt;/object&gt;&lt;object type=&quot;3&quot; unique_id=&quot;15635&quot;&gt;&lt;property id=&quot;20148&quot; value=&quot;5&quot;/&gt;&lt;property id=&quot;20300&quot; value=&quot;Diapositive 17&quot;/&gt;&lt;property id=&quot;20307&quot; value=&quot;381&quot;/&gt;&lt;/object&gt;&lt;object type=&quot;3&quot; unique_id=&quot;15636&quot;&gt;&lt;property id=&quot;20148&quot; value=&quot;5&quot;/&gt;&lt;property id=&quot;20300&quot; value=&quot;Diapositive 20&quot;/&gt;&lt;property id=&quot;20307&quot; value=&quot;382&quot;/&gt;&lt;/object&gt;&lt;object type=&quot;3&quot; unique_id=&quot;15638&quot;&gt;&lt;property id=&quot;20148&quot; value=&quot;5&quot;/&gt;&lt;property id=&quot;20300&quot; value=&quot;Diapositive 22 - &amp;quot;Calendrier des épreuves de contrôle continu 2019-2020&amp;quot;&quot;/&gt;&lt;property id=&quot;20307&quot; value=&quot;383&quot;/&gt;&lt;/object&gt;&lt;/object&gt;&lt;object type=&quot;8&quot; unique_id=&quot;10014&quot;&gt;&lt;/object&gt;&lt;/object&gt;&lt;/database&gt;"/>
  <p:tag name="SECTOMILLISECCONVERTED" val="1"/>
</p:tagLst>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sous-parti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8628</TotalTime>
  <Words>1664</Words>
  <Application>Microsoft Office PowerPoint</Application>
  <PresentationFormat>Affichage à l'écran (4:3)</PresentationFormat>
  <Paragraphs>205</Paragraphs>
  <Slides>16</Slides>
  <Notes>1</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16</vt:i4>
      </vt:variant>
    </vt:vector>
  </HeadingPairs>
  <TitlesOfParts>
    <vt:vector size="26" baseType="lpstr">
      <vt:lpstr>Arial</vt:lpstr>
      <vt:lpstr>Arial Black</vt:lpstr>
      <vt:lpstr>Arial Italic</vt:lpstr>
      <vt:lpstr>Calibri</vt:lpstr>
      <vt:lpstr>Wingdings</vt:lpstr>
      <vt:lpstr>pages de contenus</vt:lpstr>
      <vt:lpstr>page de presentation et de partie</vt:lpstr>
      <vt:lpstr>3_pages de contenus</vt:lpstr>
      <vt:lpstr>3_page de sous-partie</vt:lpstr>
      <vt:lpstr>3_page de presentation et de partie</vt:lpstr>
      <vt:lpstr>Présentation PowerPoint</vt:lpstr>
      <vt:lpstr>SOMMAIRE</vt:lpstr>
      <vt:lpstr>Les enseignements de La CLASSE  de terminale </vt:lpstr>
      <vt:lpstr>En terminale de la voie générale</vt:lpstr>
      <vt:lpstr>calendrier de l’année de terminale 2021-2022</vt:lpstr>
      <vt:lpstr>Épreuves terminales des  enseignements de spécialité</vt:lpstr>
      <vt:lpstr>L’épreuve terminale de philosophie  en classe de terminale </vt:lpstr>
      <vt:lpstr>FOCUS SUR : LE GRAND ORAL</vt:lpstr>
      <vt:lpstr>FOCUS SUR : LE GRAND ORAL</vt:lpstr>
      <vt:lpstr>FOCUS SUR : LE GRAND ORAL</vt:lpstr>
      <vt:lpstr>FOCUS SUR : LE GRAND ORAL</vt:lpstr>
      <vt:lpstr>Répartition de la note finale du baccalauréat général et technologique</vt:lpstr>
      <vt:lpstr>TOUT SAVOIR POUR FAIRE VOS VŒUX SUR PARCOURSUP </vt:lpstr>
      <vt:lpstr>TOUT SAVOIR POUR FAIRE VOS VŒUX SUR PARCOURSUP </vt:lpstr>
      <vt:lpstr>Des ressources à disposition                   des familles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Sébastien Jacquis</cp:lastModifiedBy>
  <cp:revision>835</cp:revision>
  <cp:lastPrinted>2020-09-29T13:14:42Z</cp:lastPrinted>
  <dcterms:created xsi:type="dcterms:W3CDTF">2015-02-04T10:43:31Z</dcterms:created>
  <dcterms:modified xsi:type="dcterms:W3CDTF">2021-11-25T12:58:35Z</dcterms:modified>
</cp:coreProperties>
</file>