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8" r:id="rId3"/>
    <p:sldMasterId id="2147483719" r:id="rId4"/>
    <p:sldMasterId id="2147483736" r:id="rId5"/>
    <p:sldMasterId id="2147483759" r:id="rId6"/>
    <p:sldMasterId id="2147483671" r:id="rId7"/>
  </p:sldMasterIdLst>
  <p:notesMasterIdLst>
    <p:notesMasterId r:id="rId17"/>
  </p:notesMasterIdLst>
  <p:handoutMasterIdLst>
    <p:handoutMasterId r:id="rId18"/>
  </p:handoutMasterIdLst>
  <p:sldIdLst>
    <p:sldId id="257" r:id="rId8"/>
    <p:sldId id="288" r:id="rId9"/>
    <p:sldId id="292" r:id="rId10"/>
    <p:sldId id="304" r:id="rId11"/>
    <p:sldId id="299" r:id="rId12"/>
    <p:sldId id="309" r:id="rId13"/>
    <p:sldId id="310" r:id="rId14"/>
    <p:sldId id="290" r:id="rId15"/>
    <p:sldId id="307" r:id="rId16"/>
  </p:sldIdLst>
  <p:sldSz cx="9144000" cy="6858000" type="screen4x3"/>
  <p:notesSz cx="6858000" cy="9144000"/>
  <p:custDataLst>
    <p:tags r:id="rId19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LDE LEUCCI" initials="" lastIdx="15" clrIdx="0"/>
  <p:cmAuthor id="2" name="NATHALIE HERVE" initials="NH" lastIdx="17" clrIdx="1"/>
  <p:cmAuthor id="3" name="MARIE CARMEN DOMINGUES" initials="MCD" lastIdx="8" clrIdx="2"/>
  <p:cmAuthor id="4" name="NATHALIE HERVE" initials="" lastIdx="4" clrIdx="3"/>
  <p:cmAuthor id="5" name="AGNES POUSSIN" initials="AP" lastIdx="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8"/>
    <p:restoredTop sz="94638"/>
  </p:normalViewPr>
  <p:slideViewPr>
    <p:cSldViewPr>
      <p:cViewPr varScale="1">
        <p:scale>
          <a:sx n="112" d="100"/>
          <a:sy n="112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45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1F83B09-48C4-E048-9423-036347AE2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BBDF8E-84B6-CB4F-B316-93BCBF0D43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CCD985-5342-4C3D-BEEE-2687CF3E3B26}" type="datetimeFigureOut">
              <a:rPr lang="fr-FR"/>
              <a:pPr>
                <a:defRPr/>
              </a:pPr>
              <a:t>26/11/2021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66D18B-CB8F-8B4B-AF3B-DE716580C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2E37EB-DBED-EC4D-A58D-282DF1881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8ECB5D-7A1A-4C53-9A65-35E9333E89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56EADB-A250-A248-8DCF-E69D5C700C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196569-12D7-2A44-9EF7-75DF2448F7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3E7A25-E8B0-4004-9E13-75F2C010424F}" type="datetimeFigureOut">
              <a:rPr lang="fr-FR"/>
              <a:pPr>
                <a:defRPr/>
              </a:pPr>
              <a:t>26/11/2021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DF78255B-C6D2-E24E-8F88-F88914D3E8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AE3928F8-9677-7F4C-BA6C-006714486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DAE34F-6225-964A-B078-1683680CCB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1221F7-C469-8642-BB0C-321180A75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AB2F0A-B2F4-4723-8A7C-1A27747C45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059C887-9A26-9643-8198-D1DCAB922C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E8B6-5ECE-440C-A140-436894F578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265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63C3F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4787D14-F373-074D-8492-2E09C01B6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5B74-21C6-45BF-BD63-3A3BAFB40B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193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3010277A-F43A-DA43-ABFE-CF42DCEF8DA5}"/>
              </a:ext>
            </a:extLst>
          </p:cNvPr>
          <p:cNvSpPr txBox="1">
            <a:spLocks/>
          </p:cNvSpPr>
          <p:nvPr userDrawn="1"/>
        </p:nvSpPr>
        <p:spPr>
          <a:xfrm>
            <a:off x="2374900" y="6034088"/>
            <a:ext cx="4619625" cy="67786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9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488" y="1700808"/>
            <a:ext cx="5589587" cy="1727944"/>
          </a:xfrm>
        </p:spPr>
        <p:txBody>
          <a:bodyPr/>
          <a:lstStyle>
            <a:lvl1pPr>
              <a:defRPr>
                <a:solidFill>
                  <a:srgbClr val="FF6C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5F9D7EF-0C6B-5049-89A3-694796F2E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9D430-8323-433E-841A-0E9040E6A9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642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8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9182101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F97711B-7A3B-B44D-B0F8-29154504E895}"/>
              </a:ext>
            </a:extLst>
          </p:cNvPr>
          <p:cNvSpPr txBox="1">
            <a:spLocks/>
          </p:cNvSpPr>
          <p:nvPr userDrawn="1"/>
        </p:nvSpPr>
        <p:spPr>
          <a:xfrm>
            <a:off x="2374900" y="6034088"/>
            <a:ext cx="4619625" cy="67786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21388"/>
            <a:ext cx="6889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486" y="3901509"/>
            <a:ext cx="5897726" cy="2108160"/>
          </a:xfrm>
        </p:spPr>
        <p:txBody>
          <a:bodyPr anchor="t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F3D28B3F-41F1-C34B-AE76-E3A63328EA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D871EE7-D36C-4327-94FB-766084CD51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322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059C887-9A26-9643-8198-D1DCAB922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64CE6-6024-4DEE-B104-EFE19E89CF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901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FF6C1A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059C887-9A26-9643-8198-D1DCAB922C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8FA6-FBA3-406C-AC4D-8DB73F382A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551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059C887-9A26-9643-8198-D1DCAB922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CD895-4034-45DD-A510-D790CA74C0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772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488" y="1700808"/>
            <a:ext cx="5589587" cy="1727944"/>
          </a:xfrm>
        </p:spPr>
        <p:txBody>
          <a:bodyPr/>
          <a:lstStyle>
            <a:lvl1pPr>
              <a:defRPr>
                <a:solidFill>
                  <a:srgbClr val="FF6C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73953CE-0E1A-FF46-BC29-D16542E111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DD25F-6828-4909-892F-6A0C407E21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488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488" y="1700808"/>
            <a:ext cx="5589587" cy="1727944"/>
          </a:xfrm>
        </p:spPr>
        <p:txBody>
          <a:bodyPr/>
          <a:lstStyle>
            <a:lvl1pPr>
              <a:defRPr>
                <a:solidFill>
                  <a:srgbClr val="63C3F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64AF188-48E0-3A47-A17E-79F71C945A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25B5-CD14-40DB-8552-12778169E3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695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3C3F5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4787D14-F373-074D-8492-2E09C01B68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71B1-C381-49DE-83C5-4103438F71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748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3C3F5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4787D14-F373-074D-8492-2E09C01B6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7C57-BA82-49BB-8995-38E9AC3F03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038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3C3F5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4787D14-F373-074D-8492-2E09C01B68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5EBF-ECD3-49E7-9660-B4F881C235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854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20916F-3E91-604A-AD89-2CD2D559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59C887-9A26-9643-8198-D1DCAB922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B4044B-3234-489A-A454-D464F266C3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29" name="Image 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6273800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65838"/>
            <a:ext cx="6889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FF6C1A"/>
        </a:buClr>
        <a:buSzPct val="100000"/>
        <a:buFont typeface="Arial" panose="020B0604020202020204" pitchFamily="34" charset="0"/>
        <a:buChar char="■"/>
        <a:defRPr kern="1200">
          <a:solidFill>
            <a:srgbClr val="FF6C1A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F6C1A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F6C1A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</a:t>
            </a:r>
            <a:br>
              <a:rPr lang="fr-FR" altLang="fr-FR"/>
            </a:br>
            <a:r>
              <a:rPr lang="fr-FR" altLang="fr-FR"/>
              <a:t>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</a:t>
            </a:r>
            <a:br>
              <a:rPr lang="fr-FR" altLang="fr-FR"/>
            </a:br>
            <a:r>
              <a:rPr lang="fr-FR" altLang="fr-FR"/>
              <a:t>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01E42-6335-F443-822C-43698C648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DFDAD06B-80C1-42DB-833B-FEDF26692E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2053" name="Imag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65838"/>
            <a:ext cx="6889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FF6C1A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11488" y="1855788"/>
            <a:ext cx="5589587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</a:t>
            </a:r>
            <a:br>
              <a:rPr lang="fr-FR" altLang="fr-FR"/>
            </a:br>
            <a:r>
              <a:rPr lang="fr-FR" altLang="fr-FR"/>
              <a:t>ET MODIFIEZ LE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1488" y="3578225"/>
            <a:ext cx="55895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</a:t>
            </a:r>
            <a:br>
              <a:rPr lang="fr-FR" altLang="fr-FR"/>
            </a:br>
            <a:r>
              <a:rPr lang="fr-FR" altLang="fr-FR"/>
              <a:t>les styles du texte du masque</a:t>
            </a:r>
          </a:p>
          <a:p>
            <a:pPr lvl="0"/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3953CE-0E1A-FF46-BC29-D16542E11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C5B533-C0CA-47D2-AE78-E882FD2356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6C30303-536D-4F46-9A0F-9C8AF03222C9}"/>
              </a:ext>
            </a:extLst>
          </p:cNvPr>
          <p:cNvSpPr txBox="1">
            <a:spLocks/>
          </p:cNvSpPr>
          <p:nvPr userDrawn="1"/>
        </p:nvSpPr>
        <p:spPr>
          <a:xfrm>
            <a:off x="3095625" y="6146800"/>
            <a:ext cx="4619625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La transformation de la voie professionnelle</a:t>
            </a:r>
            <a:endParaRPr lang="fr-FR" dirty="0">
              <a:solidFill>
                <a:srgbClr val="1B8ED9"/>
              </a:solidFill>
            </a:endParaRP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330E26D5-50F9-1E4A-829E-31AC9761D0EC}"/>
              </a:ext>
            </a:extLst>
          </p:cNvPr>
          <p:cNvSpPr txBox="1">
            <a:spLocks/>
          </p:cNvSpPr>
          <p:nvPr userDrawn="1"/>
        </p:nvSpPr>
        <p:spPr>
          <a:xfrm>
            <a:off x="6989763" y="62007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1B8ED9"/>
                </a:solidFill>
              </a:rPr>
              <a:t>2019</a:t>
            </a:r>
            <a:endParaRPr lang="fr-FR" dirty="0"/>
          </a:p>
        </p:txBody>
      </p:sp>
      <p:pic>
        <p:nvPicPr>
          <p:cNvPr id="3079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855788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3A5C1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11488" y="1855788"/>
            <a:ext cx="5589587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</a:t>
            </a:r>
            <a:br>
              <a:rPr lang="fr-FR" altLang="fr-FR"/>
            </a:br>
            <a:r>
              <a:rPr lang="fr-FR" altLang="fr-FR"/>
              <a:t>ET MODIFIEZ LE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1488" y="3578225"/>
            <a:ext cx="55895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</a:t>
            </a:r>
            <a:br>
              <a:rPr lang="fr-FR" altLang="fr-FR"/>
            </a:br>
            <a:r>
              <a:rPr lang="fr-FR" altLang="fr-FR"/>
              <a:t>les styles du texte du masque</a:t>
            </a:r>
          </a:p>
          <a:p>
            <a:pPr lvl="0"/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4AF188-48E0-3A47-A17E-79F71C945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4942B2-9A63-40FA-B681-9964951248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0F95EF4-C408-8846-95DD-5251A217A557}"/>
              </a:ext>
            </a:extLst>
          </p:cNvPr>
          <p:cNvSpPr txBox="1">
            <a:spLocks/>
          </p:cNvSpPr>
          <p:nvPr userDrawn="1"/>
        </p:nvSpPr>
        <p:spPr>
          <a:xfrm>
            <a:off x="3095625" y="6146800"/>
            <a:ext cx="4619625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La transformation de la voie professionnelle</a:t>
            </a:r>
            <a:endParaRPr lang="fr-FR" dirty="0">
              <a:solidFill>
                <a:srgbClr val="1B8ED9"/>
              </a:solidFill>
            </a:endParaRP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E6BC52E4-51C8-2D48-88B0-494FC301C068}"/>
              </a:ext>
            </a:extLst>
          </p:cNvPr>
          <p:cNvSpPr txBox="1">
            <a:spLocks/>
          </p:cNvSpPr>
          <p:nvPr userDrawn="1"/>
        </p:nvSpPr>
        <p:spPr>
          <a:xfrm>
            <a:off x="6989763" y="62007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1B8ED9"/>
                </a:solidFill>
              </a:rPr>
              <a:t>2019</a:t>
            </a:r>
            <a:endParaRPr lang="fr-FR" dirty="0"/>
          </a:p>
        </p:txBody>
      </p:sp>
      <p:pic>
        <p:nvPicPr>
          <p:cNvPr id="4103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855788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Imag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3A5C1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CFEF69-250B-7B4C-9470-7A562D72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87D14-F373-074D-8492-2E09C01B6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C90BF2-5FD2-4C9D-AC7E-188AF37476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5125" name="Imag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65838"/>
            <a:ext cx="6889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9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63C3F5"/>
        </a:buClr>
        <a:buSzPct val="100000"/>
        <a:buFont typeface="Arial" panose="020B0604020202020204" pitchFamily="34" charset="0"/>
        <a:buChar char="■"/>
        <a:defRPr kern="1200">
          <a:solidFill>
            <a:srgbClr val="63C3F5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63C3F5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63C3F5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11488" y="1855788"/>
            <a:ext cx="5589587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</a:t>
            </a:r>
            <a:br>
              <a:rPr lang="fr-FR" altLang="fr-FR"/>
            </a:br>
            <a:r>
              <a:rPr lang="fr-FR" altLang="fr-FR"/>
              <a:t>ET MODIFIEZ LE TITRE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1488" y="3578225"/>
            <a:ext cx="55895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</a:t>
            </a:r>
            <a:br>
              <a:rPr lang="fr-FR" altLang="fr-FR"/>
            </a:br>
            <a:r>
              <a:rPr lang="fr-FR" altLang="fr-FR"/>
              <a:t>les styles du texte du masque</a:t>
            </a:r>
          </a:p>
          <a:p>
            <a:pPr lvl="0"/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F9D7EF-0C6B-5049-89A3-694796F2E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B436A93-8637-41A4-AE37-F7606EB344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CBC386CF-AC84-E043-A521-748930AD64DD}"/>
              </a:ext>
            </a:extLst>
          </p:cNvPr>
          <p:cNvSpPr txBox="1">
            <a:spLocks/>
          </p:cNvSpPr>
          <p:nvPr userDrawn="1"/>
        </p:nvSpPr>
        <p:spPr>
          <a:xfrm>
            <a:off x="3095625" y="6146800"/>
            <a:ext cx="4619625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La transformation de la voie professionnelle</a:t>
            </a:r>
            <a:endParaRPr lang="fr-FR" dirty="0">
              <a:solidFill>
                <a:srgbClr val="1B8ED9"/>
              </a:solidFill>
            </a:endParaRP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FDB0B0E-C3EC-304B-BCD9-0B8CDF157981}"/>
              </a:ext>
            </a:extLst>
          </p:cNvPr>
          <p:cNvSpPr txBox="1">
            <a:spLocks/>
          </p:cNvSpPr>
          <p:nvPr userDrawn="1"/>
        </p:nvSpPr>
        <p:spPr>
          <a:xfrm>
            <a:off x="6989763" y="62007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1B8ED9"/>
                </a:solidFill>
              </a:rPr>
              <a:t>2019</a:t>
            </a:r>
            <a:endParaRPr lang="fr-FR" dirty="0"/>
          </a:p>
        </p:txBody>
      </p:sp>
      <p:pic>
        <p:nvPicPr>
          <p:cNvPr id="6151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855788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ag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3A5C1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</a:t>
            </a:r>
            <a:br>
              <a:rPr lang="fr-FR" altLang="fr-FR"/>
            </a:br>
            <a:r>
              <a:rPr lang="fr-FR" altLang="fr-FR"/>
              <a:t>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</a:t>
            </a:r>
            <a:br>
              <a:rPr lang="fr-FR" altLang="fr-FR"/>
            </a:br>
            <a:r>
              <a:rPr lang="fr-FR" altLang="fr-FR"/>
              <a:t>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CD6863-17F7-4843-894E-CAF762A02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 b="1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1D370838-81DD-40E0-A0E6-02C976503B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173" name="Image 1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65838"/>
            <a:ext cx="6889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63C3F5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1"/>
          <p:cNvSpPr txBox="1">
            <a:spLocks noChangeArrowheads="1"/>
          </p:cNvSpPr>
          <p:nvPr/>
        </p:nvSpPr>
        <p:spPr bwMode="auto">
          <a:xfrm>
            <a:off x="611188" y="6156325"/>
            <a:ext cx="19446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rgbClr val="63C3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1"/>
                </a:solidFill>
                <a:latin typeface="Calibri" panose="020F0502020204030204" pitchFamily="34" charset="0"/>
              </a:rPr>
              <a:t>Novembre 2021</a:t>
            </a:r>
            <a:endParaRPr lang="fr-FR" altLang="fr-FR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ous-titre 1">
            <a:extLst>
              <a:ext uri="{FF2B5EF4-FFF2-40B4-BE49-F238E27FC236}">
                <a16:creationId xmlns:a16="http://schemas.microsoft.com/office/drawing/2014/main" id="{A1EC5A5E-52A3-9347-B47E-48DD3C7A02E9}"/>
              </a:ext>
            </a:extLst>
          </p:cNvPr>
          <p:cNvSpPr txBox="1">
            <a:spLocks/>
          </p:cNvSpPr>
          <p:nvPr/>
        </p:nvSpPr>
        <p:spPr bwMode="auto">
          <a:xfrm>
            <a:off x="4355976" y="2348880"/>
            <a:ext cx="446449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rgbClr val="63C3F5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FR" sz="2400" b="1" cap="all" dirty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rPr>
              <a:t>Lycée d’enseignement </a:t>
            </a:r>
            <a:r>
              <a:rPr lang="fr-FR" sz="2400" b="1" cap="all" dirty="0">
                <a:solidFill>
                  <a:srgbClr val="EF7D05"/>
                </a:solidFill>
                <a:latin typeface="Arial Black" charset="0"/>
                <a:ea typeface="Arial Black" charset="0"/>
                <a:cs typeface="Arial Black" charset="0"/>
              </a:rPr>
              <a:t>Général</a:t>
            </a:r>
            <a:br>
              <a:rPr lang="fr-FR" sz="2400" b="1" cap="all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fr-FR" sz="2400" b="1" cap="all" dirty="0">
                <a:solidFill>
                  <a:srgbClr val="558ED5"/>
                </a:solidFill>
                <a:latin typeface="Arial Black" charset="0"/>
                <a:ea typeface="Arial Black" charset="0"/>
                <a:cs typeface="Arial Black" charset="0"/>
              </a:rPr>
              <a:t>et technologique</a:t>
            </a:r>
          </a:p>
          <a:p>
            <a:pPr eaLnBrk="1" hangingPunct="1">
              <a:defRPr/>
            </a:pPr>
            <a:r>
              <a:rPr lang="fr-FR" sz="20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br>
              <a:rPr lang="fr-FR" sz="20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fr-FR" sz="20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élèves de PREMIÈRE</a:t>
            </a:r>
            <a:r>
              <a:rPr lang="fr-FR" sz="20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à leur famille</a:t>
            </a:r>
            <a:br>
              <a:rPr lang="fr-FR" sz="20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cap="all" dirty="0">
              <a:solidFill>
                <a:schemeClr val="tx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6EFD56-F9C1-604D-9CD0-034555F0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349250"/>
            <a:ext cx="7881937" cy="1008063"/>
          </a:xfrm>
        </p:spPr>
        <p:txBody>
          <a:bodyPr anchor="t"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COMPOSITION DE LA NOTE du bac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339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FF557C4-339E-4B6D-BD6D-258EFB4A9505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2</a:t>
            </a:fld>
            <a:endParaRPr lang="fr-FR" altLang="fr-FR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88988"/>
            <a:ext cx="573722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CF21807-3EFE-E64F-8480-5EC6B5AF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0350" cy="1008062"/>
          </a:xfrm>
        </p:spPr>
        <p:txBody>
          <a:bodyPr anchor="t"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Le contrôle continu</a:t>
            </a:r>
          </a:p>
        </p:txBody>
      </p:sp>
      <p:sp>
        <p:nvSpPr>
          <p:cNvPr id="15363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557338"/>
            <a:ext cx="7881937" cy="4513262"/>
          </a:xfrm>
        </p:spPr>
        <p:txBody>
          <a:bodyPr/>
          <a:lstStyle/>
          <a:p>
            <a:pPr fontAlgn="base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■"/>
            </a:pPr>
            <a:r>
              <a:rPr lang="fr-FR" altLang="fr-FR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baccalauréat comprend une part de contrôle continu pour valoriser un travail régulier tout au long de l’année de première et de l’année</a:t>
            </a:r>
            <a:br>
              <a:rPr lang="fr-FR" altLang="fr-FR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terminale.</a:t>
            </a:r>
            <a:br>
              <a:rPr lang="fr-FR" altLang="fr-FR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Le contrôle continu reflète mieux le travail régulier de l’élève. Il tient compte de sa progression et permet à l’élève de cumuler ses acquis pour l’obtention du baccalauréat.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Le contrôle continu engendre </a:t>
            </a:r>
            <a:r>
              <a:rPr lang="fr-FR" altLang="fr-FR" sz="1800" b="1">
                <a:latin typeface="Arial" panose="020B0604020202020204" pitchFamily="34" charset="0"/>
                <a:cs typeface="Arial" panose="020B0604020202020204" pitchFamily="34" charset="0"/>
              </a:rPr>
              <a:t>moins de stress</a:t>
            </a: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 car l’effort de révision est mieux réparti, évitant le bachotage en fin de terminale. Il s’inscrit dans le cours normal de la scolarité.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Le contrôle continu permet aux élèves d’identifier leurs points forts et leurs lacunes et de </a:t>
            </a:r>
            <a:r>
              <a:rPr lang="fr-FR" altLang="fr-FR" sz="1800" b="1">
                <a:latin typeface="Arial" panose="020B0604020202020204" pitchFamily="34" charset="0"/>
                <a:cs typeface="Arial" panose="020B0604020202020204" pitchFamily="34" charset="0"/>
              </a:rPr>
              <a:t>progresser</a:t>
            </a: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 dans leurs apprentissages.</a:t>
            </a:r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9A7AEAD-D61D-4E75-A494-E1885A29E3A0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3</a:t>
            </a:fld>
            <a:endParaRPr lang="fr-FR" altLang="fr-FR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AAA0F-3D4C-2B44-8206-3550030E3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La prise en compte du contrôle continu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083AD8-1AFB-864A-97F4-524A34856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63" y="1341438"/>
            <a:ext cx="7881937" cy="4525962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fr-FR" sz="1600" b="1" dirty="0">
                <a:solidFill>
                  <a:schemeClr val="tx1"/>
                </a:solidFill>
              </a:rPr>
              <a:t>Les 40% de la note du baccalauréat évalués en contrôle continu concernent les enseignements obligatoires ne faisant pas l’objet d’épreuves terminales</a:t>
            </a:r>
            <a:r>
              <a:rPr lang="fr-FR" sz="1600" dirty="0">
                <a:solidFill>
                  <a:schemeClr val="tx1"/>
                </a:solidFill>
              </a:rPr>
              <a:t>. Ils sont calculés à partir des résultats obtenus en classe pendant les deux années du cycle terminal dans les enseignements suivants :</a:t>
            </a:r>
          </a:p>
          <a:p>
            <a:pPr marL="0" indent="0">
              <a:buFont typeface="Arial"/>
              <a:buNone/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tx1"/>
                </a:solidFill>
              </a:rPr>
              <a:t>L’enseignement de spécialité suivi uniquement en classe de première (coefficient 8)</a:t>
            </a:r>
          </a:p>
          <a:p>
            <a:pPr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tx1"/>
                </a:solidFill>
              </a:rPr>
              <a:t>En histoire-géographie, en enseignement scientifique dans la voie générale, en langue vivante A et en langue vivante B (dans chaque enseignement, coefficient 3 pour la classe de première et coefficient 3 pour la classe de terminale, soit un coefficient 6 sur le cycle terminal)</a:t>
            </a:r>
          </a:p>
          <a:p>
            <a:pPr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tx1"/>
                </a:solidFill>
              </a:rPr>
              <a:t>En éducation physique et sportive (coefficient 6 sur le cycle terminal) </a:t>
            </a:r>
          </a:p>
          <a:p>
            <a:pPr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tx1"/>
                </a:solidFill>
              </a:rPr>
              <a:t>En enseignement moral et civique (coefficient 1 pour la classe de première et coefficient 1 pour la classe de terminale, soit un coefficient 2 sur le cycle terminal)</a:t>
            </a: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A188EE-4033-4BEE-A5FA-1C5692181B01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4</a:t>
            </a:fld>
            <a:endParaRPr lang="fr-FR" altLang="fr-FR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53DD9-5750-B94E-A80C-550CB175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873125"/>
          </a:xfrm>
        </p:spPr>
        <p:txBody>
          <a:bodyPr anchor="t"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Enseignement de spécialité suivi uniquement en première</a:t>
            </a:r>
          </a:p>
        </p:txBody>
      </p:sp>
      <p:sp>
        <p:nvSpPr>
          <p:cNvPr id="15363" name="Espace réservé du contenu 2">
            <a:extLst>
              <a:ext uri="{FF2B5EF4-FFF2-40B4-BE49-F238E27FC236}">
                <a16:creationId xmlns:a16="http://schemas.microsoft.com/office/drawing/2014/main" id="{392E2D21-D69A-9345-BE2F-1A19F2955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63" y="1476375"/>
            <a:ext cx="7881937" cy="4525963"/>
          </a:xfrm>
        </p:spPr>
        <p:txBody>
          <a:bodyPr/>
          <a:lstStyle/>
          <a:p>
            <a:pPr fontAlgn="base"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■"/>
              <a:defRPr/>
            </a:pPr>
            <a:endParaRPr lang="fr-FR" altLang="fr-FR" dirty="0"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■"/>
              <a:defRPr/>
            </a:pPr>
            <a:endParaRPr lang="fr-FR" altLang="fr-FR" dirty="0"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■"/>
              <a:defRPr/>
            </a:pPr>
            <a:endParaRPr lang="fr-FR" altLang="fr-FR" dirty="0"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■"/>
              <a:defRPr/>
            </a:pPr>
            <a:r>
              <a:rPr lang="fr-FR" altLang="fr-FR" dirty="0">
                <a:latin typeface="Arial" pitchFamily="34" charset="0"/>
                <a:cs typeface="Arial" pitchFamily="34" charset="0"/>
              </a:rPr>
              <a:t>Voie générale</a:t>
            </a:r>
          </a:p>
          <a:p>
            <a:pPr fontAlgn="base"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■"/>
              <a:defRPr/>
            </a:pPr>
            <a:endParaRPr lang="fr-FR" altLang="fr-FR" dirty="0">
              <a:latin typeface="Arial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600" dirty="0">
                <a:latin typeface="Arial" pitchFamily="34" charset="0"/>
                <a:cs typeface="Arial" pitchFamily="34" charset="0"/>
              </a:rPr>
              <a:t>L’élève de 1</a:t>
            </a:r>
            <a:r>
              <a:rPr lang="fr-FR" altLang="fr-FR" sz="1600" baseline="30000" dirty="0">
                <a:latin typeface="Arial" pitchFamily="34" charset="0"/>
                <a:cs typeface="Arial" pitchFamily="34" charset="0"/>
              </a:rPr>
              <a:t>re</a:t>
            </a:r>
            <a:r>
              <a:rPr lang="fr-FR" altLang="fr-FR" sz="1600" dirty="0">
                <a:latin typeface="Arial" pitchFamily="34" charset="0"/>
                <a:cs typeface="Arial" pitchFamily="34" charset="0"/>
              </a:rPr>
              <a:t> communique au conseil de classe du 3</a:t>
            </a:r>
            <a:r>
              <a:rPr lang="fr-FR" altLang="fr-FR" sz="1600" baseline="30000" dirty="0">
                <a:latin typeface="Arial" pitchFamily="34" charset="0"/>
                <a:cs typeface="Arial" pitchFamily="34" charset="0"/>
              </a:rPr>
              <a:t>e</a:t>
            </a:r>
            <a:r>
              <a:rPr lang="fr-FR" altLang="fr-FR" sz="1600" dirty="0">
                <a:latin typeface="Arial" pitchFamily="34" charset="0"/>
                <a:cs typeface="Arial" pitchFamily="34" charset="0"/>
              </a:rPr>
              <a:t> trimestre l’enseignement de spécialité qu’il ne souhaite pas poursuivre en Terminale.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altLang="fr-FR" sz="1600" dirty="0">
              <a:latin typeface="Arial" pitchFamily="34" charset="0"/>
              <a:cs typeface="Arial" pitchFamily="34" charset="0"/>
            </a:endParaRPr>
          </a:p>
          <a:p>
            <a:pPr lvl="1"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sz="1600" dirty="0">
                <a:latin typeface="Arial" pitchFamily="34" charset="0"/>
                <a:cs typeface="Arial" pitchFamily="34" charset="0"/>
              </a:rPr>
              <a:t>La moyenne annuelle de première dans cet enseignement est prise en compte dans les 40% du contrôle continu, avec un coefficient 8.</a:t>
            </a:r>
          </a:p>
          <a:p>
            <a:pPr marL="457200" lvl="1" indent="0" fontAlgn="base">
              <a:spcAft>
                <a:spcPct val="0"/>
              </a:spcAft>
              <a:buFont typeface="Arial Italic"/>
              <a:buNone/>
              <a:defRPr/>
            </a:pPr>
            <a:endParaRPr lang="fr-FR" altLang="fr-FR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fr-FR" alt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DBA60B8-E3D5-4141-8031-5E015F3E06B9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5</a:t>
            </a:fld>
            <a:endParaRPr lang="fr-FR" altLang="fr-FR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17C57-BA82-49BB-8995-38E9AC3F03E0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057C32A-0B85-7845-A593-9C38F5A3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44" y="332656"/>
            <a:ext cx="7881937" cy="1287462"/>
          </a:xfrm>
        </p:spPr>
        <p:txBody>
          <a:bodyPr anchor="t"/>
          <a:lstStyle/>
          <a:p>
            <a:pPr>
              <a:defRPr/>
            </a:pPr>
            <a:r>
              <a:rPr lang="fr-FR" dirty="0"/>
              <a:t>FOCUS SUR : LES épreuves anticipées de français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804863" y="1471613"/>
            <a:ext cx="7881937" cy="4598987"/>
          </a:xfrm>
          <a:prstGeom prst="rect">
            <a:avLst/>
          </a:prstGeom>
        </p:spPr>
        <p:txBody>
          <a:bodyPr/>
          <a:lstStyle>
            <a:lvl1pPr marL="177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C3F5"/>
              </a:buClr>
              <a:buSzPct val="100000"/>
              <a:buFont typeface="Arial" panose="020B0604020202020204" pitchFamily="34" charset="0"/>
              <a:buChar char="■"/>
              <a:defRPr kern="1200">
                <a:solidFill>
                  <a:srgbClr val="63C3F5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C3F5"/>
              </a:buClr>
              <a:buFont typeface="Arial Italic"/>
              <a:buChar char="■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270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627063" indent="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C3F5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806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7444"/>
              </a:buClr>
            </a:pPr>
            <a:r>
              <a:rPr lang="fr-FR" altLang="fr-FR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Seule épreuve terminale en classe de première</a:t>
            </a:r>
          </a:p>
          <a:p>
            <a:pPr>
              <a:buClr>
                <a:srgbClr val="EE7444"/>
              </a:buClr>
            </a:pPr>
            <a:endParaRPr lang="fr-FR" altLang="fr-FR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4"/>
          <p:cNvSpPr txBox="1">
            <a:spLocks noGrp="1" noChangeArrowheads="1"/>
          </p:cNvSpPr>
          <p:nvPr>
            <p:ph idx="1"/>
          </p:nvPr>
        </p:nvSpPr>
        <p:spPr bwMode="auto">
          <a:xfrm>
            <a:off x="885852" y="1467123"/>
            <a:ext cx="7881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C1A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rgbClr val="FF6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FF6C1A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C1A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32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658" y="2045393"/>
            <a:ext cx="3432345" cy="1219306"/>
          </a:xfrm>
          <a:prstGeom prst="rect">
            <a:avLst/>
          </a:prstGeom>
        </p:spPr>
      </p:pic>
      <p:sp>
        <p:nvSpPr>
          <p:cNvPr id="9" name="ZoneTexte 4"/>
          <p:cNvSpPr txBox="1">
            <a:spLocks noChangeArrowheads="1"/>
          </p:cNvSpPr>
          <p:nvPr/>
        </p:nvSpPr>
        <p:spPr bwMode="auto">
          <a:xfrm>
            <a:off x="3012026" y="3361960"/>
            <a:ext cx="381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C1A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rgbClr val="FF6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C1A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C1A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>
                <a:solidFill>
                  <a:schemeClr val="tx1"/>
                </a:solidFill>
              </a:rPr>
              <a:t>Voie générale </a:t>
            </a:r>
          </a:p>
        </p:txBody>
      </p:sp>
      <p:sp>
        <p:nvSpPr>
          <p:cNvPr id="12" name="ZoneTexte 6"/>
          <p:cNvSpPr txBox="1">
            <a:spLocks noChangeArrowheads="1"/>
          </p:cNvSpPr>
          <p:nvPr/>
        </p:nvSpPr>
        <p:spPr bwMode="auto">
          <a:xfrm>
            <a:off x="3029658" y="3910835"/>
            <a:ext cx="3714750" cy="1708150"/>
          </a:xfrm>
          <a:prstGeom prst="rect">
            <a:avLst/>
          </a:prstGeom>
          <a:solidFill>
            <a:schemeClr val="bg1"/>
          </a:solidFill>
          <a:ln w="38100">
            <a:solidFill>
              <a:srgbClr val="95BCE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C1A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rgbClr val="FF6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C1A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C1A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5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500">
                <a:solidFill>
                  <a:schemeClr val="tx1"/>
                </a:solidFill>
              </a:rPr>
              <a:t>Un commentaire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500" b="1">
                <a:solidFill>
                  <a:schemeClr val="tx1"/>
                </a:solidFill>
              </a:rPr>
              <a:t>OU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500">
                <a:solidFill>
                  <a:schemeClr val="tx1"/>
                </a:solidFill>
              </a:rPr>
              <a:t>Une dissertation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5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500" b="1">
                <a:solidFill>
                  <a:schemeClr val="tx1"/>
                </a:solidFill>
              </a:rPr>
              <a:t>/20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50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136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17C57-BA82-49BB-8995-38E9AC3F03E0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057C32A-0B85-7845-A593-9C38F5A3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fr-FR" dirty="0"/>
              <a:t>FOCUS SUR : LES épreuves anticipées de français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F9CC205-F24F-9C49-BDD7-8511F783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534" y="1375761"/>
            <a:ext cx="7881400" cy="4525963"/>
          </a:xfrm>
        </p:spPr>
        <p:txBody>
          <a:bodyPr/>
          <a:lstStyle/>
          <a:p>
            <a:pPr marL="457200" lvl="1" indent="0" algn="ctr">
              <a:buFont typeface="Arial Italic"/>
              <a:buNone/>
              <a:defRPr/>
            </a:pPr>
            <a:r>
              <a:rPr lang="fr-FR" sz="3200" b="1" dirty="0">
                <a:latin typeface="Calibri" pitchFamily="34" charset="0"/>
                <a:ea typeface="+mn-ea"/>
              </a:rPr>
              <a:t>Epreuve orale </a:t>
            </a:r>
          </a:p>
          <a:p>
            <a:pPr marL="457200" lvl="1" indent="0" algn="ctr">
              <a:buFont typeface="Arial Italic"/>
              <a:buNone/>
              <a:defRPr/>
            </a:pPr>
            <a:r>
              <a:rPr lang="fr-FR" sz="1800" b="1" dirty="0"/>
              <a:t>En voie générale et en voie technologique :</a:t>
            </a:r>
          </a:p>
          <a:p>
            <a:pPr marL="457200" lvl="1" indent="0" algn="ctr">
              <a:buFont typeface="Arial Italic"/>
              <a:buNone/>
              <a:defRPr/>
            </a:pPr>
            <a:r>
              <a:rPr lang="fr-FR" sz="1800" b="1" dirty="0"/>
              <a:t>30 minutes de préparation </a:t>
            </a:r>
          </a:p>
          <a:p>
            <a:pPr marL="457200" lvl="1" indent="0" algn="ctr">
              <a:buFont typeface="Arial Italic"/>
              <a:buNone/>
              <a:defRPr/>
            </a:pPr>
            <a:r>
              <a:rPr lang="fr-FR" sz="1800" b="1" dirty="0"/>
              <a:t>puis 20 minutes d’exposé</a:t>
            </a:r>
          </a:p>
          <a:p>
            <a:pPr marL="457200" lvl="1" indent="0" algn="ctr">
              <a:buFont typeface="Arial Italic"/>
              <a:buNone/>
              <a:defRPr/>
            </a:pPr>
            <a:r>
              <a:rPr lang="fr-FR" sz="1800" b="1" dirty="0"/>
              <a:t>Coefficient 5</a:t>
            </a:r>
          </a:p>
          <a:p>
            <a:pPr marL="0" indent="0">
              <a:buClr>
                <a:srgbClr val="EE7444"/>
              </a:buClr>
              <a:buFont typeface="Arial"/>
              <a:buNone/>
              <a:defRPr/>
            </a:pPr>
            <a:endParaRPr lang="fr-FR" dirty="0">
              <a:solidFill>
                <a:prstClr val="black"/>
              </a:solidFill>
            </a:endParaRPr>
          </a:p>
          <a:p>
            <a:pPr marL="0" indent="0">
              <a:buClr>
                <a:srgbClr val="EE7444"/>
              </a:buClr>
              <a:buFont typeface="Arial"/>
              <a:buNone/>
              <a:defRPr/>
            </a:pPr>
            <a:endParaRPr lang="fr-FR" dirty="0">
              <a:solidFill>
                <a:prstClr val="black"/>
              </a:solidFill>
            </a:endParaRPr>
          </a:p>
          <a:p>
            <a:pPr>
              <a:buClr>
                <a:srgbClr val="EE7444"/>
              </a:buClr>
              <a:defRPr/>
            </a:pPr>
            <a:endParaRPr lang="fr-FR" dirty="0">
              <a:solidFill>
                <a:prstClr val="black"/>
              </a:solidFill>
            </a:endParaRPr>
          </a:p>
          <a:p>
            <a:pPr marL="0" indent="0">
              <a:buClr>
                <a:srgbClr val="EE7444"/>
              </a:buClr>
              <a:buFont typeface="Arial"/>
              <a:buNone/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5229DA-4B78-DB4C-A288-3C76DFA0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3739277"/>
            <a:ext cx="3714750" cy="21685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5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500" b="1" dirty="0"/>
              <a:t>1</a:t>
            </a:r>
            <a:r>
              <a:rPr lang="fr-FR" altLang="fr-FR" sz="1500" b="1" baseline="30000" dirty="0"/>
              <a:t>ère</a:t>
            </a:r>
            <a:r>
              <a:rPr lang="fr-FR" altLang="fr-FR" sz="1500" b="1" dirty="0"/>
              <a:t> partie de l’épreuve 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5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500" dirty="0"/>
              <a:t>Exposé sur un des textes du descriptif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5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5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5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500" b="1" dirty="0"/>
              <a:t>/12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500" b="1" dirty="0"/>
              <a:t>12 minutes</a:t>
            </a:r>
            <a:endParaRPr lang="fr-FR" altLang="fr-FR" sz="15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DAB255-96B3-6546-8B67-7F73B2FE3AD1}"/>
              </a:ext>
            </a:extLst>
          </p:cNvPr>
          <p:cNvSpPr txBox="1"/>
          <p:nvPr/>
        </p:nvSpPr>
        <p:spPr>
          <a:xfrm>
            <a:off x="4974322" y="3739277"/>
            <a:ext cx="3714750" cy="21685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fr-FR" sz="1500" dirty="0"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fr-FR" sz="1500" b="1" dirty="0">
                <a:latin typeface="Arial" panose="020B0604020202020204" pitchFamily="34" charset="0"/>
              </a:rPr>
              <a:t>2</a:t>
            </a:r>
            <a:r>
              <a:rPr lang="fr-FR" sz="1500" b="1" baseline="30000" dirty="0">
                <a:latin typeface="Arial" panose="020B0604020202020204" pitchFamily="34" charset="0"/>
              </a:rPr>
              <a:t>ème</a:t>
            </a:r>
            <a:r>
              <a:rPr lang="fr-FR" sz="1500" b="1" dirty="0">
                <a:latin typeface="Arial" panose="020B0604020202020204" pitchFamily="34" charset="0"/>
              </a:rPr>
              <a:t> partie de l’épreuve : </a:t>
            </a:r>
          </a:p>
          <a:p>
            <a:pPr algn="ctr" eaLnBrk="1" hangingPunct="1">
              <a:defRPr/>
            </a:pPr>
            <a:endParaRPr lang="fr-FR" sz="15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fr-FR" sz="1500" dirty="0">
                <a:latin typeface="Arial" panose="020B0604020202020204" pitchFamily="34" charset="0"/>
              </a:rPr>
              <a:t>Présentation d’une œuvre choisie             par le candidat parmi celles qui ont été étudiées en classe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fr-FR" sz="1500" dirty="0">
                <a:latin typeface="Arial" panose="020B0604020202020204" pitchFamily="34" charset="0"/>
              </a:rPr>
              <a:t>Entretien avec l’examinateur </a:t>
            </a:r>
          </a:p>
          <a:p>
            <a:pPr algn="ctr" eaLnBrk="1" hangingPunct="1">
              <a:defRPr/>
            </a:pPr>
            <a:r>
              <a:rPr lang="fr-FR" sz="1500" b="1" dirty="0">
                <a:latin typeface="Arial" panose="020B0604020202020204" pitchFamily="34" charset="0"/>
              </a:rPr>
              <a:t>/8</a:t>
            </a:r>
          </a:p>
          <a:p>
            <a:pPr algn="ctr" eaLnBrk="1" hangingPunct="1">
              <a:defRPr/>
            </a:pPr>
            <a:r>
              <a:rPr lang="fr-FR" sz="1500" b="1" dirty="0">
                <a:latin typeface="Arial" panose="020B0604020202020204" pitchFamily="34" charset="0"/>
              </a:rPr>
              <a:t>8 minutes </a:t>
            </a:r>
          </a:p>
        </p:txBody>
      </p:sp>
    </p:spTree>
    <p:extLst>
      <p:ext uri="{BB962C8B-B14F-4D97-AF65-F5344CB8AC3E}">
        <p14:creationId xmlns:p14="http://schemas.microsoft.com/office/powerpoint/2010/main" val="176094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215841-BD87-AB4F-899C-AF0011B4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8313"/>
            <a:ext cx="7881938" cy="920750"/>
          </a:xfrm>
        </p:spPr>
        <p:txBody>
          <a:bodyPr anchor="t"/>
          <a:lstStyle/>
          <a:p>
            <a:pPr>
              <a:defRPr/>
            </a:pPr>
            <a:r>
              <a:rPr lang="fr-FR" dirty="0"/>
              <a:t>CALENDRIER DES ÉPREUVES</a:t>
            </a:r>
            <a:br>
              <a:rPr lang="fr-FR" dirty="0"/>
            </a:br>
            <a:r>
              <a:rPr lang="fr-FR" dirty="0"/>
              <a:t>TERMINALES</a:t>
            </a:r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D584C5-9EFC-4334-AE82-07D0F10AB4E4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8</a:t>
            </a:fld>
            <a:endParaRPr lang="fr-FR" altLang="fr-FR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21508" name="Picture 5" descr="C:\Users\lguillou\Desktop\NEW\calendrier_epreuves_termin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46288"/>
            <a:ext cx="791686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564&quot;&gt;&lt;/object&gt;&lt;object type=&quot;2&quot; unique_id=&quot;10565&quot;&gt;&lt;object type=&quot;3&quot; unique_id=&quot;10566&quot;&gt;&lt;property id=&quot;20148&quot; value=&quot;5&quot;/&gt;&lt;property id=&quot;20300&quot; value=&quot;Diapositive 1&quot;/&gt;&lt;property id=&quot;20307&quot; value=&quot;257&quot;/&gt;&lt;/object&gt;&lt;object type=&quot;3&quot; unique_id=&quot;16180&quot;&gt;&lt;property id=&quot;20148&quot; value=&quot;5&quot;/&gt;&lt;property id=&quot;20300&quot; value=&quot;Diapositive 17&quot;/&gt;&lt;property id=&quot;20307&quot; value=&quot;285&quot;/&gt;&lt;/object&gt;&lt;object type=&quot;3&quot; unique_id=&quot;16223&quot;&gt;&lt;property id=&quot;20148&quot; value=&quot;5&quot;/&gt;&lt;property id=&quot;20300&quot; value=&quot;Diapositive 2 - &amp;quot;Bac2021 : Les épreuves communes de contrôle continu&amp;quot;&quot;/&gt;&lt;property id=&quot;20307&quot; value=&quot;292&quot;/&gt;&lt;/object&gt;&lt;object type=&quot;3&quot; unique_id=&quot;16224&quot;&gt;&lt;property id=&quot;20148&quot; value=&quot;5&quot;/&gt;&lt;property id=&quot;20300&quot; value=&quot;Diapositive 3 - &amp;quot;COMPOSITION DE LA NOTE du bac – voie générale&amp;quot;&quot;/&gt;&lt;property id=&quot;20307&quot; value=&quot;288&quot;/&gt;&lt;/object&gt;&lt;object type=&quot;3&quot; unique_id=&quot;16225&quot;&gt;&lt;property id=&quot;20148&quot; value=&quot;5&quot;/&gt;&lt;property id=&quot;20300&quot; value=&quot;Diapositive 5 - &amp;quot;CALENDRIER DES ÉPREUVES communes DE CONTRÔLE CONTINU – voie générale&amp;quot;&quot;/&gt;&lt;property id=&quot;20307&quot; value=&quot;289&quot;/&gt;&lt;/object&gt;&lt;object type=&quot;3&quot; unique_id=&quot;16226&quot;&gt;&lt;property id=&quot;20148&quot; value=&quot;5&quot;/&gt;&lt;property id=&quot;20300&quot; value=&quot;Diapositive 16 - &amp;quot;CALENDRIER DES ÉPREUVES TERMINALES&amp;quot;&quot;/&gt;&lt;property id=&quot;20307&quot; value=&quot;290&quot;/&gt;&lt;/object&gt;&lt;object type=&quot;3&quot; unique_id=&quot;16227&quot;&gt;&lt;property id=&quot;20148&quot; value=&quot;5&quot;/&gt;&lt;property id=&quot;20300&quot; value=&quot;Diapositive 13 - &amp;quot;Après les épreuves : consulter ses copies&amp;quot;&quot;/&gt;&lt;property id=&quot;20307&quot; value=&quot;291&quot;/&gt;&lt;/object&gt;&lt;object type=&quot;3&quot; unique_id=&quot;16228&quot;&gt;&lt;property id=&quot;20148&quot; value=&quot;5&quot;/&gt;&lt;property id=&quot;20300&quot; value=&quot;Diapositive 4 - &amp;quot;Composition de la note du bac - voie technologique&amp;quot;&quot;/&gt;&lt;property id=&quot;20307&quot; value=&quot;301&quot;/&gt;&lt;/object&gt;&lt;object type=&quot;3&quot; unique_id=&quot;16229&quot;&gt;&lt;property id=&quot;20148&quot; value=&quot;5&quot;/&gt;&lt;property id=&quot;20300&quot; value=&quot;Diapositive 6 - &amp;quot;Calendrier des épreuves communes de contrôle continu – voie technologique&amp;quot;&quot;/&gt;&lt;property id=&quot;20307&quot; value=&quot;302&quot;/&gt;&lt;/object&gt;&lt;object type=&quot;3&quot; unique_id=&quot;16230&quot;&gt;&lt;property id=&quot;20148&quot; value=&quot;5&quot;/&gt;&lt;property id=&quot;20300&quot; value=&quot;Diapositive 7 - &amp;quot;Les épreuves communes de contrôle continu&amp;quot;&quot;/&gt;&lt;property id=&quot;20307&quot; value=&quot;294&quot;/&gt;&lt;/object&gt;&lt;object type=&quot;3&quot; unique_id=&quot;16231&quot;&gt;&lt;property id=&quot;20148&quot; value=&quot;5&quot;/&gt;&lt;property id=&quot;20300&quot; value=&quot;Diapositive 8 - &amp;quot;Enseignement de spécialité suivi uniquement en première&amp;quot;&quot;/&gt;&lt;property id=&quot;20307&quot; value=&quot;299&quot;/&gt;&lt;/object&gt;&lt;object type=&quot;3&quot; unique_id=&quot;16232&quot;&gt;&lt;property id=&quot;20148&quot; value=&quot;5&quot;/&gt;&lt;property id=&quot;20300&quot; value=&quot;Diapositive 9 - &amp;quot;Organisation des épreuves communes de contrôle continu&amp;quot;&quot;/&gt;&lt;property id=&quot;20307&quot; value=&quot;293&quot;/&gt;&lt;/object&gt;&lt;object type=&quot;3&quot; unique_id=&quot;16233&quot;&gt;&lt;property id=&quot;20148&quot; value=&quot;5&quot;/&gt;&lt;property id=&quot;20300&quot; value=&quot;Diapositive 10 - &amp;quot;DES SUJETS ISSUS D’uNe banque nationale de sujets&amp;quot;&quot;/&gt;&lt;property id=&quot;20307&quot; value=&quot;300&quot;/&gt;&lt;/object&gt;&lt;object type=&quot;3&quot; unique_id=&quot;16234&quot;&gt;&lt;property id=&quot;20148&quot; value=&quot;5&quot;/&gt;&lt;property id=&quot;20300&quot; value=&quot;Diapositive 11 - &amp;quot;Organisation des épreuves communes de contrôle continu&amp;quot;&quot;/&gt;&lt;property id=&quot;20307&quot; value=&quot;297&quot;/&gt;&lt;/object&gt;&lt;object type=&quot;3&quot; unique_id=&quot;16235&quot;&gt;&lt;property id=&quot;20148&quot; value=&quot;5&quot;/&gt;&lt;property id=&quot;20300&quot; value=&quot;Diapositive 12 - &amp;quot;Des copies numérisées et anonymisées&amp;quot;&quot;/&gt;&lt;property id=&quot;20307&quot; value=&quot;296&quot;/&gt;&lt;/object&gt;&lt;object type=&quot;3&quot; unique_id=&quot;16236&quot;&gt;&lt;property id=&quot;20148&quot; value=&quot;5&quot;/&gt;&lt;property id=&quot;20300&quot; value=&quot;Diapositive 14 - &amp;quot;Réussir son contrôle continu&amp;quot;&quot;/&gt;&lt;property id=&quot;20307&quot; value=&quot;295&quot;/&gt;&lt;/object&gt;&lt;object type=&quot;3&quot; unique_id=&quot;16237&quot;&gt;&lt;property id=&quot;20148&quot; value=&quot;5&quot;/&gt;&lt;property id=&quot;20300&quot; value=&quot;Diapositive 15 - &amp;quot;LIVRET Scolaire et contrôle continu&amp;quot;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5779</TotalTime>
  <Words>464</Words>
  <Application>Microsoft Office PowerPoint</Application>
  <PresentationFormat>Affichage à l'écran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Arial Italic</vt:lpstr>
      <vt:lpstr>Calibri</vt:lpstr>
      <vt:lpstr>pages de contenus</vt:lpstr>
      <vt:lpstr>page de presentation et de partie</vt:lpstr>
      <vt:lpstr>page de sous-partie</vt:lpstr>
      <vt:lpstr>1_page de sous-partie</vt:lpstr>
      <vt:lpstr>2_pages de contenus</vt:lpstr>
      <vt:lpstr>2_page de sous-partie</vt:lpstr>
      <vt:lpstr>1_page de presentation et de partie</vt:lpstr>
      <vt:lpstr>Présentation PowerPoint</vt:lpstr>
      <vt:lpstr>COMPOSITION DE LA NOTE du bac </vt:lpstr>
      <vt:lpstr>Le contrôle continu</vt:lpstr>
      <vt:lpstr>La prise en compte du contrôle continu</vt:lpstr>
      <vt:lpstr>Enseignement de spécialité suivi uniquement en première</vt:lpstr>
      <vt:lpstr>FOCUS SUR : LES épreuves anticipées de français</vt:lpstr>
      <vt:lpstr>FOCUS SUR : LES épreuves anticipées de français</vt:lpstr>
      <vt:lpstr>CALENDRIER DES ÉPREUVES TERMINALES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TRANSFORMATION DE LA VOIE PROFESSIONNELLE</dc:title>
  <dc:creator>Jérémie Clerc</dc:creator>
  <cp:lastModifiedBy>Sébastien Jacquis</cp:lastModifiedBy>
  <cp:revision>229</cp:revision>
  <dcterms:created xsi:type="dcterms:W3CDTF">2019-01-16T09:54:42Z</dcterms:created>
  <dcterms:modified xsi:type="dcterms:W3CDTF">2021-11-26T12:51:13Z</dcterms:modified>
</cp:coreProperties>
</file>